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12192000" cy="45720000"/>
  <p:notesSz cx="6858000" cy="9144000"/>
  <p:embeddedFontLst>
    <p:embeddedFont>
      <p:font typeface="Darker Grotesque" pitchFamily="2" charset="0"/>
      <p:regular r:id="rId3"/>
      <p:bold r:id="rId4"/>
    </p:embeddedFont>
    <p:embeddedFont>
      <p:font typeface="NewYork" panose="02000503000000020004" pitchFamily="50" charset="0"/>
      <p:regular r:id="rId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6D9"/>
    <a:srgbClr val="71788B"/>
    <a:srgbClr val="DAA886"/>
    <a:srgbClr val="F2E0D4"/>
    <a:srgbClr val="D9A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" d="100"/>
          <a:sy n="10" d="100"/>
        </p:scale>
        <p:origin x="366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3.fntdata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C6F689-0BF7-5A5A-5802-D0F439FCC8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-12813568" y="21926955"/>
            <a:ext cx="18122245" cy="18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72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18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0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jpg"/><Relationship Id="rId2" Type="http://schemas.openxmlformats.org/officeDocument/2006/relationships/image" Target="../media/image2.jpeg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6308291D-7EDE-007A-2D0C-F5C5B227C503}"/>
              </a:ext>
            </a:extLst>
          </p:cNvPr>
          <p:cNvSpPr/>
          <p:nvPr/>
        </p:nvSpPr>
        <p:spPr>
          <a:xfrm>
            <a:off x="0" y="19646851"/>
            <a:ext cx="12192000" cy="12466629"/>
          </a:xfrm>
          <a:prstGeom prst="rect">
            <a:avLst/>
          </a:prstGeom>
          <a:solidFill>
            <a:srgbClr val="F2E0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718469-CF70-D03F-EB62-240EE2FC4306}"/>
              </a:ext>
            </a:extLst>
          </p:cNvPr>
          <p:cNvSpPr/>
          <p:nvPr/>
        </p:nvSpPr>
        <p:spPr>
          <a:xfrm>
            <a:off x="0" y="6816558"/>
            <a:ext cx="12192000" cy="5551649"/>
          </a:xfrm>
          <a:prstGeom prst="rect">
            <a:avLst/>
          </a:prstGeom>
          <a:solidFill>
            <a:srgbClr val="F2E0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B6CE572A-4F43-9058-2B74-315C72A52AE2}"/>
              </a:ext>
            </a:extLst>
          </p:cNvPr>
          <p:cNvSpPr/>
          <p:nvPr/>
        </p:nvSpPr>
        <p:spPr>
          <a:xfrm rot="10800000">
            <a:off x="-130" y="11247904"/>
            <a:ext cx="12192131" cy="9519251"/>
          </a:xfrm>
          <a:custGeom>
            <a:avLst/>
            <a:gdLst>
              <a:gd name="connsiteX0" fmla="*/ 0 w 12192131"/>
              <a:gd name="connsiteY0" fmla="*/ 9519251 h 9519251"/>
              <a:gd name="connsiteX1" fmla="*/ 0 w 12192131"/>
              <a:gd name="connsiteY1" fmla="*/ 8261522 h 9519251"/>
              <a:gd name="connsiteX2" fmla="*/ 0 w 12192131"/>
              <a:gd name="connsiteY2" fmla="*/ 7978305 h 9519251"/>
              <a:gd name="connsiteX3" fmla="*/ 0 w 12192131"/>
              <a:gd name="connsiteY3" fmla="*/ 1540946 h 9519251"/>
              <a:gd name="connsiteX4" fmla="*/ 0 w 12192131"/>
              <a:gd name="connsiteY4" fmla="*/ 577414 h 9519251"/>
              <a:gd name="connsiteX5" fmla="*/ 25927 w 12192131"/>
              <a:gd name="connsiteY5" fmla="*/ 581698 h 9519251"/>
              <a:gd name="connsiteX6" fmla="*/ 1270131 w 12192131"/>
              <a:gd name="connsiteY6" fmla="*/ 728146 h 9519251"/>
              <a:gd name="connsiteX7" fmla="*/ 3772031 w 12192131"/>
              <a:gd name="connsiteY7" fmla="*/ 829746 h 9519251"/>
              <a:gd name="connsiteX8" fmla="*/ 6820030 w 12192131"/>
              <a:gd name="connsiteY8" fmla="*/ 677346 h 9519251"/>
              <a:gd name="connsiteX9" fmla="*/ 9906130 w 12192131"/>
              <a:gd name="connsiteY9" fmla="*/ 258246 h 9519251"/>
              <a:gd name="connsiteX10" fmla="*/ 11582530 w 12192131"/>
              <a:gd name="connsiteY10" fmla="*/ 29646 h 9519251"/>
              <a:gd name="connsiteX11" fmla="*/ 11914218 w 12192131"/>
              <a:gd name="connsiteY11" fmla="*/ 7222 h 9519251"/>
              <a:gd name="connsiteX12" fmla="*/ 12192130 w 12192131"/>
              <a:gd name="connsiteY12" fmla="*/ 0 h 9519251"/>
              <a:gd name="connsiteX13" fmla="*/ 12192130 w 12192131"/>
              <a:gd name="connsiteY13" fmla="*/ 1540946 h 9519251"/>
              <a:gd name="connsiteX14" fmla="*/ 12192131 w 12192131"/>
              <a:gd name="connsiteY14" fmla="*/ 1540946 h 9519251"/>
              <a:gd name="connsiteX15" fmla="*/ 12192131 w 12192131"/>
              <a:gd name="connsiteY15" fmla="*/ 8261522 h 9519251"/>
              <a:gd name="connsiteX16" fmla="*/ 12192130 w 12192131"/>
              <a:gd name="connsiteY16" fmla="*/ 8261522 h 9519251"/>
              <a:gd name="connsiteX17" fmla="*/ 12192130 w 12192131"/>
              <a:gd name="connsiteY17" fmla="*/ 8941838 h 9519251"/>
              <a:gd name="connsiteX18" fmla="*/ 12166203 w 12192131"/>
              <a:gd name="connsiteY18" fmla="*/ 8937552 h 9519251"/>
              <a:gd name="connsiteX19" fmla="*/ 10921999 w 12192131"/>
              <a:gd name="connsiteY19" fmla="*/ 8791105 h 9519251"/>
              <a:gd name="connsiteX20" fmla="*/ 8420099 w 12192131"/>
              <a:gd name="connsiteY20" fmla="*/ 8689505 h 9519251"/>
              <a:gd name="connsiteX21" fmla="*/ 5372100 w 12192131"/>
              <a:gd name="connsiteY21" fmla="*/ 8841905 h 9519251"/>
              <a:gd name="connsiteX22" fmla="*/ 2286000 w 12192131"/>
              <a:gd name="connsiteY22" fmla="*/ 9261005 h 9519251"/>
              <a:gd name="connsiteX23" fmla="*/ 609600 w 12192131"/>
              <a:gd name="connsiteY23" fmla="*/ 9489605 h 9519251"/>
              <a:gd name="connsiteX24" fmla="*/ 277912 w 12192131"/>
              <a:gd name="connsiteY24" fmla="*/ 9512028 h 951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131" h="9519251">
                <a:moveTo>
                  <a:pt x="0" y="9519251"/>
                </a:moveTo>
                <a:lnTo>
                  <a:pt x="0" y="8261522"/>
                </a:lnTo>
                <a:lnTo>
                  <a:pt x="0" y="7978305"/>
                </a:lnTo>
                <a:lnTo>
                  <a:pt x="0" y="1540946"/>
                </a:lnTo>
                <a:lnTo>
                  <a:pt x="0" y="577414"/>
                </a:lnTo>
                <a:lnTo>
                  <a:pt x="25927" y="581698"/>
                </a:lnTo>
                <a:cubicBezTo>
                  <a:pt x="376368" y="637658"/>
                  <a:pt x="758955" y="690046"/>
                  <a:pt x="1270131" y="728146"/>
                </a:cubicBezTo>
                <a:cubicBezTo>
                  <a:pt x="1951698" y="778946"/>
                  <a:pt x="2847048" y="838214"/>
                  <a:pt x="3772031" y="829746"/>
                </a:cubicBezTo>
                <a:cubicBezTo>
                  <a:pt x="4697013" y="821278"/>
                  <a:pt x="5797681" y="772596"/>
                  <a:pt x="6820030" y="677346"/>
                </a:cubicBezTo>
                <a:cubicBezTo>
                  <a:pt x="7842380" y="582096"/>
                  <a:pt x="9906130" y="258246"/>
                  <a:pt x="9906130" y="258246"/>
                </a:cubicBezTo>
                <a:cubicBezTo>
                  <a:pt x="10699880" y="150296"/>
                  <a:pt x="11121097" y="71978"/>
                  <a:pt x="11582530" y="29646"/>
                </a:cubicBezTo>
                <a:cubicBezTo>
                  <a:pt x="11697888" y="19062"/>
                  <a:pt x="11808881" y="11918"/>
                  <a:pt x="11914218" y="7222"/>
                </a:cubicBezTo>
                <a:lnTo>
                  <a:pt x="12192130" y="0"/>
                </a:lnTo>
                <a:lnTo>
                  <a:pt x="12192130" y="1540946"/>
                </a:lnTo>
                <a:lnTo>
                  <a:pt x="12192131" y="1540946"/>
                </a:lnTo>
                <a:lnTo>
                  <a:pt x="12192131" y="8261522"/>
                </a:lnTo>
                <a:lnTo>
                  <a:pt x="12192130" y="8261522"/>
                </a:lnTo>
                <a:lnTo>
                  <a:pt x="12192130" y="8941838"/>
                </a:lnTo>
                <a:lnTo>
                  <a:pt x="12166203" y="8937552"/>
                </a:lnTo>
                <a:cubicBezTo>
                  <a:pt x="11815762" y="8881592"/>
                  <a:pt x="11433175" y="8829205"/>
                  <a:pt x="10921999" y="8791105"/>
                </a:cubicBezTo>
                <a:cubicBezTo>
                  <a:pt x="10240432" y="8740305"/>
                  <a:pt x="9345082" y="8681038"/>
                  <a:pt x="8420099" y="8689505"/>
                </a:cubicBezTo>
                <a:cubicBezTo>
                  <a:pt x="7495117" y="8697972"/>
                  <a:pt x="6394449" y="8746655"/>
                  <a:pt x="5372100" y="8841905"/>
                </a:cubicBezTo>
                <a:cubicBezTo>
                  <a:pt x="4349750" y="8937155"/>
                  <a:pt x="2286000" y="9261005"/>
                  <a:pt x="2286000" y="9261005"/>
                </a:cubicBezTo>
                <a:cubicBezTo>
                  <a:pt x="1492250" y="9368955"/>
                  <a:pt x="1071033" y="9447272"/>
                  <a:pt x="609600" y="9489605"/>
                </a:cubicBezTo>
                <a:cubicBezTo>
                  <a:pt x="494242" y="9500188"/>
                  <a:pt x="383249" y="9507332"/>
                  <a:pt x="277912" y="9512028"/>
                </a:cubicBezTo>
                <a:close/>
              </a:path>
            </a:pathLst>
          </a:custGeom>
          <a:solidFill>
            <a:srgbClr val="7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BFEF3C-F4BB-4E18-4193-1F4E06360B7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7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3196F8-A379-175F-332D-DE4A312C8FB8}"/>
              </a:ext>
            </a:extLst>
          </p:cNvPr>
          <p:cNvSpPr/>
          <p:nvPr/>
        </p:nvSpPr>
        <p:spPr>
          <a:xfrm>
            <a:off x="0" y="0"/>
            <a:ext cx="12192000" cy="1168924"/>
          </a:xfrm>
          <a:prstGeom prst="rect">
            <a:avLst/>
          </a:prstGeom>
          <a:solidFill>
            <a:srgbClr val="CFC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45F63-928C-1A7F-03F5-453D9824C961}"/>
              </a:ext>
            </a:extLst>
          </p:cNvPr>
          <p:cNvSpPr txBox="1"/>
          <p:nvPr/>
        </p:nvSpPr>
        <p:spPr>
          <a:xfrm>
            <a:off x="723900" y="353630"/>
            <a:ext cx="20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86191"/>
                </a:solidFill>
                <a:latin typeface="+mj-lt"/>
              </a:rPr>
              <a:t>GARDENWAY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A513-7150-C21F-07B3-CBE111FF9A20}"/>
              </a:ext>
            </a:extLst>
          </p:cNvPr>
          <p:cNvSpPr txBox="1"/>
          <p:nvPr/>
        </p:nvSpPr>
        <p:spPr>
          <a:xfrm>
            <a:off x="723900" y="2278293"/>
            <a:ext cx="5001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300" dirty="0">
                <a:solidFill>
                  <a:schemeClr val="bg1"/>
                </a:solidFill>
                <a:latin typeface="+mj-lt"/>
              </a:rPr>
              <a:t>Your Path To </a:t>
            </a:r>
          </a:p>
          <a:p>
            <a:r>
              <a:rPr lang="en-US" sz="4400" spc="300" dirty="0">
                <a:solidFill>
                  <a:schemeClr val="bg1"/>
                </a:solidFill>
                <a:latin typeface="+mj-lt"/>
              </a:rPr>
              <a:t>A Flourishing Garden With Garden 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EB287-33D4-D3B6-6EE7-3AFAD81EB6AC}"/>
              </a:ext>
            </a:extLst>
          </p:cNvPr>
          <p:cNvSpPr txBox="1"/>
          <p:nvPr/>
        </p:nvSpPr>
        <p:spPr>
          <a:xfrm>
            <a:off x="723900" y="1816626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Blooms &amp; Beyond: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7F4C3-6319-93C2-B320-B7F3C5670970}"/>
              </a:ext>
            </a:extLst>
          </p:cNvPr>
          <p:cNvSpPr txBox="1"/>
          <p:nvPr/>
        </p:nvSpPr>
        <p:spPr>
          <a:xfrm>
            <a:off x="3210323" y="399796"/>
            <a:ext cx="1504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786191"/>
                </a:solidFill>
              </a:rPr>
              <a:t>About 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4CD44-3F5C-74DF-BC6E-DB2E79F16430}"/>
              </a:ext>
            </a:extLst>
          </p:cNvPr>
          <p:cNvSpPr txBox="1"/>
          <p:nvPr/>
        </p:nvSpPr>
        <p:spPr>
          <a:xfrm>
            <a:off x="4462152" y="399796"/>
            <a:ext cx="1504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786191"/>
                </a:solidFill>
              </a:rPr>
              <a:t>Catalog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B78CB-4F41-4090-5F87-3B6BD3B595B1}"/>
              </a:ext>
            </a:extLst>
          </p:cNvPr>
          <p:cNvSpPr txBox="1"/>
          <p:nvPr/>
        </p:nvSpPr>
        <p:spPr>
          <a:xfrm>
            <a:off x="5713981" y="399796"/>
            <a:ext cx="1504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786191"/>
                </a:solidFill>
              </a:rPr>
              <a:t>Delivery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2D75-0CB6-BF32-3F02-E4E3A5D21F59}"/>
              </a:ext>
            </a:extLst>
          </p:cNvPr>
          <p:cNvSpPr txBox="1"/>
          <p:nvPr/>
        </p:nvSpPr>
        <p:spPr>
          <a:xfrm>
            <a:off x="6965810" y="399796"/>
            <a:ext cx="1504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786191"/>
                </a:solidFill>
              </a:rPr>
              <a:t>Reviews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43FA8-EC29-A24F-15AD-236B80E8369D}"/>
              </a:ext>
            </a:extLst>
          </p:cNvPr>
          <p:cNvSpPr txBox="1"/>
          <p:nvPr/>
        </p:nvSpPr>
        <p:spPr>
          <a:xfrm>
            <a:off x="8217638" y="399796"/>
            <a:ext cx="1504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786191"/>
                </a:solidFill>
              </a:rPr>
              <a:t>Contacts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2A5594-42A4-DB45-58C2-98BD38AC3CEA}"/>
              </a:ext>
            </a:extLst>
          </p:cNvPr>
          <p:cNvSpPr txBox="1"/>
          <p:nvPr/>
        </p:nvSpPr>
        <p:spPr>
          <a:xfrm>
            <a:off x="10296524" y="399796"/>
            <a:ext cx="9310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>
                <a:solidFill>
                  <a:srgbClr val="786191"/>
                </a:solidFill>
              </a:rPr>
              <a:t>ENG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2FA5F3-0818-0530-9BD2-10C307030827}"/>
              </a:ext>
            </a:extLst>
          </p:cNvPr>
          <p:cNvGrpSpPr/>
          <p:nvPr/>
        </p:nvGrpSpPr>
        <p:grpSpPr>
          <a:xfrm>
            <a:off x="11363325" y="483123"/>
            <a:ext cx="209550" cy="202678"/>
            <a:chOff x="11325225" y="399796"/>
            <a:chExt cx="285750" cy="13652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0AA6ED-74C8-B0E8-CC3E-B70B88D05F94}"/>
                </a:ext>
              </a:extLst>
            </p:cNvPr>
            <p:cNvCxnSpPr/>
            <p:nvPr/>
          </p:nvCxnSpPr>
          <p:spPr>
            <a:xfrm>
              <a:off x="11325225" y="399796"/>
              <a:ext cx="285750" cy="0"/>
            </a:xfrm>
            <a:prstGeom prst="line">
              <a:avLst/>
            </a:prstGeom>
            <a:ln w="22225" cap="rnd">
              <a:solidFill>
                <a:srgbClr val="786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B08CAC-9982-5D6A-E946-CB5169ABBE57}"/>
                </a:ext>
              </a:extLst>
            </p:cNvPr>
            <p:cNvCxnSpPr/>
            <p:nvPr/>
          </p:nvCxnSpPr>
          <p:spPr>
            <a:xfrm>
              <a:off x="11325225" y="468059"/>
              <a:ext cx="285750" cy="0"/>
            </a:xfrm>
            <a:prstGeom prst="line">
              <a:avLst/>
            </a:prstGeom>
            <a:ln w="22225" cap="rnd">
              <a:solidFill>
                <a:srgbClr val="786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C13AAB-92F0-A0B8-E335-89315C48986D}"/>
                </a:ext>
              </a:extLst>
            </p:cNvPr>
            <p:cNvCxnSpPr/>
            <p:nvPr/>
          </p:nvCxnSpPr>
          <p:spPr>
            <a:xfrm>
              <a:off x="11325225" y="536321"/>
              <a:ext cx="285750" cy="0"/>
            </a:xfrm>
            <a:prstGeom prst="line">
              <a:avLst/>
            </a:prstGeom>
            <a:ln w="22225" cap="rnd">
              <a:solidFill>
                <a:srgbClr val="786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A close-up of a bush of red flowers&#10;&#10;Description automatically generated">
            <a:extLst>
              <a:ext uri="{FF2B5EF4-FFF2-40B4-BE49-F238E27FC236}">
                <a16:creationId xmlns:a16="http://schemas.microsoft.com/office/drawing/2014/main" id="{1843D38F-A27C-A357-8D3B-C8D520E13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050" r="5485" b="22646"/>
          <a:stretch/>
        </p:blipFill>
        <p:spPr>
          <a:xfrm>
            <a:off x="6466456" y="1168926"/>
            <a:ext cx="5725544" cy="5689075"/>
          </a:xfrm>
          <a:custGeom>
            <a:avLst/>
            <a:gdLst>
              <a:gd name="connsiteX0" fmla="*/ 1814334 w 5725544"/>
              <a:gd name="connsiteY0" fmla="*/ 0 h 5689075"/>
              <a:gd name="connsiteX1" fmla="*/ 5725544 w 5725544"/>
              <a:gd name="connsiteY1" fmla="*/ 0 h 5689075"/>
              <a:gd name="connsiteX2" fmla="*/ 5725544 w 5725544"/>
              <a:gd name="connsiteY2" fmla="*/ 5689075 h 5689075"/>
              <a:gd name="connsiteX3" fmla="*/ 709381 w 5725544"/>
              <a:gd name="connsiteY3" fmla="*/ 5689075 h 5689075"/>
              <a:gd name="connsiteX4" fmla="*/ 696400 w 5725544"/>
              <a:gd name="connsiteY4" fmla="*/ 5671717 h 5689075"/>
              <a:gd name="connsiteX5" fmla="*/ 0 w 5725544"/>
              <a:gd name="connsiteY5" fmla="*/ 3391858 h 5689075"/>
              <a:gd name="connsiteX6" fmla="*/ 1797801 w 5725544"/>
              <a:gd name="connsiteY6" fmla="*/ 10599 h 568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5544" h="5689075">
                <a:moveTo>
                  <a:pt x="1814334" y="0"/>
                </a:moveTo>
                <a:lnTo>
                  <a:pt x="5725544" y="0"/>
                </a:lnTo>
                <a:lnTo>
                  <a:pt x="5725544" y="5689075"/>
                </a:lnTo>
                <a:lnTo>
                  <a:pt x="709381" y="5689075"/>
                </a:lnTo>
                <a:lnTo>
                  <a:pt x="696400" y="5671717"/>
                </a:lnTo>
                <a:cubicBezTo>
                  <a:pt x="256729" y="5020918"/>
                  <a:pt x="0" y="4236369"/>
                  <a:pt x="0" y="3391858"/>
                </a:cubicBezTo>
                <a:cubicBezTo>
                  <a:pt x="0" y="1984340"/>
                  <a:pt x="713137" y="743384"/>
                  <a:pt x="1797801" y="10599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EF5515-DF8D-5942-A0E3-41A0D191A977}"/>
              </a:ext>
            </a:extLst>
          </p:cNvPr>
          <p:cNvSpPr/>
          <p:nvPr/>
        </p:nvSpPr>
        <p:spPr>
          <a:xfrm>
            <a:off x="795977" y="5269974"/>
            <a:ext cx="2578100" cy="64770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F2C6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3E62C5-A98B-6911-B0A3-B5325E33BBB1}"/>
              </a:ext>
            </a:extLst>
          </p:cNvPr>
          <p:cNvSpPr txBox="1"/>
          <p:nvPr/>
        </p:nvSpPr>
        <p:spPr>
          <a:xfrm>
            <a:off x="980127" y="536299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2C6A1"/>
                </a:solidFill>
              </a:rPr>
              <a:t>ORDER NOW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A70BB4-57F1-66D8-7E94-C25E500FC390}"/>
              </a:ext>
            </a:extLst>
          </p:cNvPr>
          <p:cNvSpPr txBox="1"/>
          <p:nvPr/>
        </p:nvSpPr>
        <p:spPr>
          <a:xfrm>
            <a:off x="3895725" y="7349012"/>
            <a:ext cx="440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1788B"/>
                </a:solidFill>
                <a:latin typeface="+mj-lt"/>
              </a:rPr>
              <a:t>WHY CHOOSE 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E6047-B692-CB3E-22BF-624D056BD2B6}"/>
              </a:ext>
            </a:extLst>
          </p:cNvPr>
          <p:cNvSpPr txBox="1"/>
          <p:nvPr/>
        </p:nvSpPr>
        <p:spPr>
          <a:xfrm>
            <a:off x="1209674" y="9080980"/>
            <a:ext cx="2619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E9084"/>
                </a:solidFill>
              </a:rPr>
              <a:t>Expertise That Blooms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A3E519-C6A1-B5C3-DE11-D12265385F51}"/>
              </a:ext>
            </a:extLst>
          </p:cNvPr>
          <p:cNvSpPr txBox="1"/>
          <p:nvPr/>
        </p:nvSpPr>
        <p:spPr>
          <a:xfrm>
            <a:off x="1209674" y="9543419"/>
            <a:ext cx="26193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Benefit from our team of seasoned horticulturists and dedicated garden enthusiasts, ensuring expert guidance for your garden's success.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4CE82-1EAF-3A7A-DBEA-4DDD402EE5CE}"/>
              </a:ext>
            </a:extLst>
          </p:cNvPr>
          <p:cNvSpPr txBox="1"/>
          <p:nvPr/>
        </p:nvSpPr>
        <p:spPr>
          <a:xfrm>
            <a:off x="4786312" y="9080980"/>
            <a:ext cx="2619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E9084"/>
                </a:solidFill>
              </a:rPr>
              <a:t>Quality meets Sustainability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7049FA-46AE-96A6-81E3-696D2E173E05}"/>
              </a:ext>
            </a:extLst>
          </p:cNvPr>
          <p:cNvSpPr txBox="1"/>
          <p:nvPr/>
        </p:nvSpPr>
        <p:spPr>
          <a:xfrm>
            <a:off x="4786312" y="9543419"/>
            <a:ext cx="26193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Our curated products prioritize quality and sustainability, helping you create a garden that flourishes today and contributes to a greener tomorrow.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3AD744-0800-EBED-89D7-66674B7A9E97}"/>
              </a:ext>
            </a:extLst>
          </p:cNvPr>
          <p:cNvSpPr txBox="1"/>
          <p:nvPr/>
        </p:nvSpPr>
        <p:spPr>
          <a:xfrm>
            <a:off x="8181976" y="9080980"/>
            <a:ext cx="298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E9084"/>
                </a:solidFill>
              </a:rPr>
              <a:t>Community of Green Thumbs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4C73E-3F37-DB30-5E67-40702D36C2B0}"/>
              </a:ext>
            </a:extLst>
          </p:cNvPr>
          <p:cNvSpPr txBox="1"/>
          <p:nvPr/>
        </p:nvSpPr>
        <p:spPr>
          <a:xfrm>
            <a:off x="8181976" y="9543419"/>
            <a:ext cx="29813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Join a vibrant community of like-minded gardeners. Exchange tips, seek advice, and celebrate successes together, making your gardening journey even more enjoyable.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806AA822-ACF0-27A1-F1EC-C62FA1F9B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2674" y="8625922"/>
            <a:ext cx="333376" cy="33337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BB2E208-EB00-4232-B610-F206631B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6836" y="8625922"/>
            <a:ext cx="338328" cy="33832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C1AA14B-88A2-8FFD-60D8-8FB8A8422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3474" y="8620970"/>
            <a:ext cx="338328" cy="3383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C9ADAE7-D94D-AA8F-91D7-9C41DCEEA2FC}"/>
              </a:ext>
            </a:extLst>
          </p:cNvPr>
          <p:cNvSpPr txBox="1"/>
          <p:nvPr/>
        </p:nvSpPr>
        <p:spPr>
          <a:xfrm>
            <a:off x="3895725" y="12686642"/>
            <a:ext cx="440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2E0D4"/>
                </a:solidFill>
                <a:latin typeface="+mj-lt"/>
              </a:rPr>
              <a:t>OUR CATALOG</a:t>
            </a:r>
          </a:p>
        </p:txBody>
      </p:sp>
      <p:pic>
        <p:nvPicPr>
          <p:cNvPr id="42" name="Picture 41" descr="Close-up of white and red tulips&#10;&#10;Description automatically generated">
            <a:extLst>
              <a:ext uri="{FF2B5EF4-FFF2-40B4-BE49-F238E27FC236}">
                <a16:creationId xmlns:a16="http://schemas.microsoft.com/office/drawing/2014/main" id="{DFFC586A-988C-DB7B-0881-3ED4E85130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t="7861" r="8934" b="4019"/>
          <a:stretch>
            <a:fillRect/>
          </a:stretch>
        </p:blipFill>
        <p:spPr>
          <a:xfrm>
            <a:off x="1181100" y="13830905"/>
            <a:ext cx="2714626" cy="4368801"/>
          </a:xfrm>
          <a:custGeom>
            <a:avLst/>
            <a:gdLst>
              <a:gd name="connsiteX0" fmla="*/ 1357313 w 2714626"/>
              <a:gd name="connsiteY0" fmla="*/ 0 h 4368801"/>
              <a:gd name="connsiteX1" fmla="*/ 2714626 w 2714626"/>
              <a:gd name="connsiteY1" fmla="*/ 1357313 h 4368801"/>
              <a:gd name="connsiteX2" fmla="*/ 2714625 w 2714626"/>
              <a:gd name="connsiteY2" fmla="*/ 3011488 h 4368801"/>
              <a:gd name="connsiteX3" fmla="*/ 1357312 w 2714626"/>
              <a:gd name="connsiteY3" fmla="*/ 4368801 h 4368801"/>
              <a:gd name="connsiteX4" fmla="*/ 1357313 w 2714626"/>
              <a:gd name="connsiteY4" fmla="*/ 4368800 h 4368801"/>
              <a:gd name="connsiteX5" fmla="*/ 0 w 2714626"/>
              <a:gd name="connsiteY5" fmla="*/ 3011487 h 4368801"/>
              <a:gd name="connsiteX6" fmla="*/ 0 w 2714626"/>
              <a:gd name="connsiteY6" fmla="*/ 1357313 h 4368801"/>
              <a:gd name="connsiteX7" fmla="*/ 1357313 w 2714626"/>
              <a:gd name="connsiteY7" fmla="*/ 0 h 436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4626" h="4368801">
                <a:moveTo>
                  <a:pt x="1357313" y="0"/>
                </a:moveTo>
                <a:cubicBezTo>
                  <a:pt x="2106936" y="0"/>
                  <a:pt x="2714626" y="607690"/>
                  <a:pt x="2714626" y="1357313"/>
                </a:cubicBezTo>
                <a:cubicBezTo>
                  <a:pt x="2714626" y="1908705"/>
                  <a:pt x="2714625" y="2460096"/>
                  <a:pt x="2714625" y="3011488"/>
                </a:cubicBezTo>
                <a:cubicBezTo>
                  <a:pt x="2714625" y="3761111"/>
                  <a:pt x="2106935" y="4368801"/>
                  <a:pt x="1357312" y="4368801"/>
                </a:cubicBezTo>
                <a:lnTo>
                  <a:pt x="1357313" y="4368800"/>
                </a:lnTo>
                <a:cubicBezTo>
                  <a:pt x="607690" y="4368800"/>
                  <a:pt x="0" y="3761110"/>
                  <a:pt x="0" y="3011487"/>
                </a:cubicBezTo>
                <a:lnTo>
                  <a:pt x="0" y="1357313"/>
                </a:lnTo>
                <a:cubicBezTo>
                  <a:pt x="0" y="607690"/>
                  <a:pt x="607690" y="0"/>
                  <a:pt x="1357313" y="0"/>
                </a:cubicBezTo>
                <a:close/>
              </a:path>
            </a:pathLst>
          </a:cu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0772EE-1F7E-B458-0D00-09405C60951B}"/>
              </a:ext>
            </a:extLst>
          </p:cNvPr>
          <p:cNvSpPr/>
          <p:nvPr/>
        </p:nvSpPr>
        <p:spPr>
          <a:xfrm>
            <a:off x="1181100" y="13830905"/>
            <a:ext cx="2714625" cy="4368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635C014-E8C2-C374-EB2A-1D58E473C06E}"/>
              </a:ext>
            </a:extLst>
          </p:cNvPr>
          <p:cNvSpPr/>
          <p:nvPr/>
        </p:nvSpPr>
        <p:spPr>
          <a:xfrm>
            <a:off x="1248535" y="16650305"/>
            <a:ext cx="2579756" cy="1473200"/>
          </a:xfrm>
          <a:custGeom>
            <a:avLst/>
            <a:gdLst>
              <a:gd name="connsiteX0" fmla="*/ 0 w 2446320"/>
              <a:gd name="connsiteY0" fmla="*/ 0 h 1397000"/>
              <a:gd name="connsiteX1" fmla="*/ 2446320 w 2446320"/>
              <a:gd name="connsiteY1" fmla="*/ 0 h 1397000"/>
              <a:gd name="connsiteX2" fmla="*/ 2446320 w 2446320"/>
              <a:gd name="connsiteY2" fmla="*/ 173840 h 1397000"/>
              <a:gd name="connsiteX3" fmla="*/ 1223160 w 2446320"/>
              <a:gd name="connsiteY3" fmla="*/ 1397000 h 1397000"/>
              <a:gd name="connsiteX4" fmla="*/ 0 w 2446320"/>
              <a:gd name="connsiteY4" fmla="*/ 17384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320" h="1397000">
                <a:moveTo>
                  <a:pt x="0" y="0"/>
                </a:moveTo>
                <a:lnTo>
                  <a:pt x="2446320" y="0"/>
                </a:lnTo>
                <a:lnTo>
                  <a:pt x="2446320" y="173840"/>
                </a:lnTo>
                <a:cubicBezTo>
                  <a:pt x="2446320" y="849373"/>
                  <a:pt x="1898693" y="1397000"/>
                  <a:pt x="1223160" y="1397000"/>
                </a:cubicBezTo>
                <a:cubicBezTo>
                  <a:pt x="547627" y="1397000"/>
                  <a:pt x="0" y="849373"/>
                  <a:pt x="0" y="173840"/>
                </a:cubicBez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452D1B-D2B7-07A5-7470-B9B249317D4F}"/>
              </a:ext>
            </a:extLst>
          </p:cNvPr>
          <p:cNvSpPr txBox="1"/>
          <p:nvPr/>
        </p:nvSpPr>
        <p:spPr>
          <a:xfrm>
            <a:off x="1628774" y="16707454"/>
            <a:ext cx="181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Bloom Buddy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9899F6-E940-E7E2-11D8-DF876926DE15}"/>
              </a:ext>
            </a:extLst>
          </p:cNvPr>
          <p:cNvSpPr txBox="1"/>
          <p:nvPr/>
        </p:nvSpPr>
        <p:spPr>
          <a:xfrm>
            <a:off x="1478555" y="17106429"/>
            <a:ext cx="1502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86191"/>
                </a:solidFill>
                <a:latin typeface="+mj-lt"/>
              </a:rPr>
              <a:t>10</a:t>
            </a:r>
            <a:r>
              <a:rPr lang="en-US" sz="2400" baseline="30000" dirty="0">
                <a:solidFill>
                  <a:srgbClr val="786191"/>
                </a:solidFill>
                <a:latin typeface="+mj-lt"/>
              </a:rPr>
              <a:t>$ </a:t>
            </a:r>
            <a:r>
              <a:rPr lang="en-US" sz="2400" dirty="0">
                <a:solidFill>
                  <a:srgbClr val="786191"/>
                </a:solidFill>
                <a:latin typeface="+mj-lt"/>
              </a:rPr>
              <a:t>- 15</a:t>
            </a:r>
            <a:r>
              <a:rPr lang="en-US" sz="2400" baseline="30000" dirty="0">
                <a:solidFill>
                  <a:srgbClr val="786191"/>
                </a:solidFill>
                <a:latin typeface="+mj-lt"/>
              </a:rPr>
              <a:t>$</a:t>
            </a:r>
            <a:endParaRPr lang="en-US" sz="2400" dirty="0">
              <a:solidFill>
                <a:srgbClr val="786191"/>
              </a:solidFill>
              <a:latin typeface="+mj-lt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90C97EB-26B7-E468-0D37-0A7F12B77CAF}"/>
              </a:ext>
            </a:extLst>
          </p:cNvPr>
          <p:cNvSpPr/>
          <p:nvPr/>
        </p:nvSpPr>
        <p:spPr>
          <a:xfrm>
            <a:off x="1524000" y="17105361"/>
            <a:ext cx="2052638" cy="44579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7861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807B831-960F-954C-1D89-B50B66AB3E84}"/>
              </a:ext>
            </a:extLst>
          </p:cNvPr>
          <p:cNvSpPr/>
          <p:nvPr/>
        </p:nvSpPr>
        <p:spPr>
          <a:xfrm>
            <a:off x="2918652" y="17105361"/>
            <a:ext cx="657987" cy="445790"/>
          </a:xfrm>
          <a:custGeom>
            <a:avLst/>
            <a:gdLst>
              <a:gd name="connsiteX0" fmla="*/ 0 w 657987"/>
              <a:gd name="connsiteY0" fmla="*/ 0 h 445790"/>
              <a:gd name="connsiteX1" fmla="*/ 435092 w 657987"/>
              <a:gd name="connsiteY1" fmla="*/ 0 h 445790"/>
              <a:gd name="connsiteX2" fmla="*/ 657987 w 657987"/>
              <a:gd name="connsiteY2" fmla="*/ 222895 h 445790"/>
              <a:gd name="connsiteX3" fmla="*/ 435092 w 657987"/>
              <a:gd name="connsiteY3" fmla="*/ 445790 h 445790"/>
              <a:gd name="connsiteX4" fmla="*/ 0 w 657987"/>
              <a:gd name="connsiteY4" fmla="*/ 445790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987" h="445790">
                <a:moveTo>
                  <a:pt x="0" y="0"/>
                </a:moveTo>
                <a:lnTo>
                  <a:pt x="435092" y="0"/>
                </a:lnTo>
                <a:cubicBezTo>
                  <a:pt x="558194" y="0"/>
                  <a:pt x="657987" y="99793"/>
                  <a:pt x="657987" y="222895"/>
                </a:cubicBezTo>
                <a:cubicBezTo>
                  <a:pt x="657987" y="345997"/>
                  <a:pt x="558194" y="445790"/>
                  <a:pt x="435092" y="445790"/>
                </a:cubicBezTo>
                <a:lnTo>
                  <a:pt x="0" y="445790"/>
                </a:lnTo>
                <a:close/>
              </a:path>
            </a:pathLst>
          </a:custGeom>
          <a:solidFill>
            <a:srgbClr val="7861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B70ED5AA-C3D8-904C-9FA9-CCA888DC68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03317" y="17134915"/>
            <a:ext cx="404692" cy="404692"/>
          </a:xfrm>
          <a:prstGeom prst="rect">
            <a:avLst/>
          </a:prstGeom>
        </p:spPr>
      </p:pic>
      <p:pic>
        <p:nvPicPr>
          <p:cNvPr id="51" name="Picture 50" descr="A hand holding purple flowers&#10;&#10;Description automatically generated">
            <a:extLst>
              <a:ext uri="{FF2B5EF4-FFF2-40B4-BE49-F238E27FC236}">
                <a16:creationId xmlns:a16="http://schemas.microsoft.com/office/drawing/2014/main" id="{3E94D318-0CD5-0116-7FCD-F69A72239E8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t="5692" r="5655" b="5016"/>
          <a:stretch/>
        </p:blipFill>
        <p:spPr>
          <a:xfrm>
            <a:off x="4738688" y="13830905"/>
            <a:ext cx="2714626" cy="4368801"/>
          </a:xfrm>
          <a:custGeom>
            <a:avLst/>
            <a:gdLst>
              <a:gd name="connsiteX0" fmla="*/ 1357313 w 2714626"/>
              <a:gd name="connsiteY0" fmla="*/ 0 h 4368801"/>
              <a:gd name="connsiteX1" fmla="*/ 2714626 w 2714626"/>
              <a:gd name="connsiteY1" fmla="*/ 1357313 h 4368801"/>
              <a:gd name="connsiteX2" fmla="*/ 2714625 w 2714626"/>
              <a:gd name="connsiteY2" fmla="*/ 3011488 h 4368801"/>
              <a:gd name="connsiteX3" fmla="*/ 1357312 w 2714626"/>
              <a:gd name="connsiteY3" fmla="*/ 4368801 h 4368801"/>
              <a:gd name="connsiteX4" fmla="*/ 1357313 w 2714626"/>
              <a:gd name="connsiteY4" fmla="*/ 4368800 h 4368801"/>
              <a:gd name="connsiteX5" fmla="*/ 0 w 2714626"/>
              <a:gd name="connsiteY5" fmla="*/ 3011487 h 4368801"/>
              <a:gd name="connsiteX6" fmla="*/ 0 w 2714626"/>
              <a:gd name="connsiteY6" fmla="*/ 1357313 h 4368801"/>
              <a:gd name="connsiteX7" fmla="*/ 1357313 w 2714626"/>
              <a:gd name="connsiteY7" fmla="*/ 0 h 436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4626" h="4368801">
                <a:moveTo>
                  <a:pt x="1357313" y="0"/>
                </a:moveTo>
                <a:cubicBezTo>
                  <a:pt x="2106936" y="0"/>
                  <a:pt x="2714626" y="607690"/>
                  <a:pt x="2714626" y="1357313"/>
                </a:cubicBezTo>
                <a:cubicBezTo>
                  <a:pt x="2714626" y="1908705"/>
                  <a:pt x="2714625" y="2460096"/>
                  <a:pt x="2714625" y="3011488"/>
                </a:cubicBezTo>
                <a:cubicBezTo>
                  <a:pt x="2714625" y="3761111"/>
                  <a:pt x="2106935" y="4368801"/>
                  <a:pt x="1357312" y="4368801"/>
                </a:cubicBezTo>
                <a:lnTo>
                  <a:pt x="1357313" y="4368800"/>
                </a:lnTo>
                <a:cubicBezTo>
                  <a:pt x="607690" y="4368800"/>
                  <a:pt x="0" y="3761110"/>
                  <a:pt x="0" y="3011487"/>
                </a:cubicBezTo>
                <a:lnTo>
                  <a:pt x="0" y="1357313"/>
                </a:lnTo>
                <a:cubicBezTo>
                  <a:pt x="0" y="607690"/>
                  <a:pt x="607690" y="0"/>
                  <a:pt x="1357313" y="0"/>
                </a:cubicBezTo>
                <a:close/>
              </a:path>
            </a:pathLst>
          </a:cu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AAE4DE6-AAFA-54C5-4875-FB78846328EC}"/>
              </a:ext>
            </a:extLst>
          </p:cNvPr>
          <p:cNvSpPr/>
          <p:nvPr/>
        </p:nvSpPr>
        <p:spPr>
          <a:xfrm>
            <a:off x="4738688" y="13830905"/>
            <a:ext cx="2714625" cy="4368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13DCF64-03AC-D068-47AE-B0F3D08C7AC9}"/>
              </a:ext>
            </a:extLst>
          </p:cNvPr>
          <p:cNvSpPr/>
          <p:nvPr/>
        </p:nvSpPr>
        <p:spPr>
          <a:xfrm>
            <a:off x="4806122" y="16650305"/>
            <a:ext cx="2579756" cy="1473200"/>
          </a:xfrm>
          <a:custGeom>
            <a:avLst/>
            <a:gdLst>
              <a:gd name="connsiteX0" fmla="*/ 0 w 2446320"/>
              <a:gd name="connsiteY0" fmla="*/ 0 h 1397000"/>
              <a:gd name="connsiteX1" fmla="*/ 2446320 w 2446320"/>
              <a:gd name="connsiteY1" fmla="*/ 0 h 1397000"/>
              <a:gd name="connsiteX2" fmla="*/ 2446320 w 2446320"/>
              <a:gd name="connsiteY2" fmla="*/ 173840 h 1397000"/>
              <a:gd name="connsiteX3" fmla="*/ 1223160 w 2446320"/>
              <a:gd name="connsiteY3" fmla="*/ 1397000 h 1397000"/>
              <a:gd name="connsiteX4" fmla="*/ 0 w 2446320"/>
              <a:gd name="connsiteY4" fmla="*/ 17384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320" h="1397000">
                <a:moveTo>
                  <a:pt x="0" y="0"/>
                </a:moveTo>
                <a:lnTo>
                  <a:pt x="2446320" y="0"/>
                </a:lnTo>
                <a:lnTo>
                  <a:pt x="2446320" y="173840"/>
                </a:lnTo>
                <a:cubicBezTo>
                  <a:pt x="2446320" y="849373"/>
                  <a:pt x="1898693" y="1397000"/>
                  <a:pt x="1223160" y="1397000"/>
                </a:cubicBezTo>
                <a:cubicBezTo>
                  <a:pt x="547627" y="1397000"/>
                  <a:pt x="0" y="849373"/>
                  <a:pt x="0" y="173840"/>
                </a:cubicBez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D5CE5A-7B41-35C8-2CF0-2D1EAB1D9C2F}"/>
              </a:ext>
            </a:extLst>
          </p:cNvPr>
          <p:cNvSpPr txBox="1"/>
          <p:nvPr/>
        </p:nvSpPr>
        <p:spPr>
          <a:xfrm>
            <a:off x="5186362" y="16707454"/>
            <a:ext cx="181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Petal Pal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E56803-236B-8E64-AE2B-9F7FD4753560}"/>
              </a:ext>
            </a:extLst>
          </p:cNvPr>
          <p:cNvGrpSpPr/>
          <p:nvPr/>
        </p:nvGrpSpPr>
        <p:grpSpPr>
          <a:xfrm>
            <a:off x="5046958" y="17105361"/>
            <a:ext cx="2098084" cy="462733"/>
            <a:chOff x="5098645" y="5128656"/>
            <a:chExt cx="2098084" cy="46273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026169-241A-8F25-EF2C-F7E0A1688964}"/>
                </a:ext>
              </a:extLst>
            </p:cNvPr>
            <p:cNvSpPr txBox="1"/>
            <p:nvPr/>
          </p:nvSpPr>
          <p:spPr>
            <a:xfrm>
              <a:off x="5098645" y="5129724"/>
              <a:ext cx="15027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86191"/>
                  </a:solidFill>
                  <a:latin typeface="+mj-lt"/>
                </a:rPr>
                <a:t>15</a:t>
              </a:r>
              <a:r>
                <a:rPr lang="en-US" sz="2400" baseline="30000" dirty="0">
                  <a:solidFill>
                    <a:srgbClr val="786191"/>
                  </a:solidFill>
                  <a:latin typeface="+mj-lt"/>
                </a:rPr>
                <a:t>$ </a:t>
              </a:r>
              <a:r>
                <a:rPr lang="en-US" sz="2400" dirty="0">
                  <a:solidFill>
                    <a:srgbClr val="786191"/>
                  </a:solidFill>
                  <a:latin typeface="+mj-lt"/>
                </a:rPr>
                <a:t>- 18</a:t>
              </a:r>
              <a:r>
                <a:rPr lang="en-US" sz="2400" baseline="30000" dirty="0">
                  <a:solidFill>
                    <a:srgbClr val="786191"/>
                  </a:solidFill>
                  <a:latin typeface="+mj-lt"/>
                </a:rPr>
                <a:t>$</a:t>
              </a:r>
              <a:endParaRPr lang="en-US" sz="2400" dirty="0">
                <a:solidFill>
                  <a:srgbClr val="786191"/>
                </a:solidFill>
                <a:latin typeface="+mj-lt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263CB504-1D82-EEE1-9C0F-7682107797AD}"/>
                </a:ext>
              </a:extLst>
            </p:cNvPr>
            <p:cNvSpPr/>
            <p:nvPr/>
          </p:nvSpPr>
          <p:spPr>
            <a:xfrm>
              <a:off x="5144090" y="5128656"/>
              <a:ext cx="2052638" cy="44579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786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667F034-A7D2-4055-6F38-1295F0C93C7F}"/>
                </a:ext>
              </a:extLst>
            </p:cNvPr>
            <p:cNvSpPr/>
            <p:nvPr/>
          </p:nvSpPr>
          <p:spPr>
            <a:xfrm>
              <a:off x="6538742" y="5128656"/>
              <a:ext cx="657987" cy="445790"/>
            </a:xfrm>
            <a:custGeom>
              <a:avLst/>
              <a:gdLst>
                <a:gd name="connsiteX0" fmla="*/ 0 w 657987"/>
                <a:gd name="connsiteY0" fmla="*/ 0 h 445790"/>
                <a:gd name="connsiteX1" fmla="*/ 435092 w 657987"/>
                <a:gd name="connsiteY1" fmla="*/ 0 h 445790"/>
                <a:gd name="connsiteX2" fmla="*/ 657987 w 657987"/>
                <a:gd name="connsiteY2" fmla="*/ 222895 h 445790"/>
                <a:gd name="connsiteX3" fmla="*/ 435092 w 657987"/>
                <a:gd name="connsiteY3" fmla="*/ 445790 h 445790"/>
                <a:gd name="connsiteX4" fmla="*/ 0 w 657987"/>
                <a:gd name="connsiteY4" fmla="*/ 445790 h 44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987" h="445790">
                  <a:moveTo>
                    <a:pt x="0" y="0"/>
                  </a:moveTo>
                  <a:lnTo>
                    <a:pt x="435092" y="0"/>
                  </a:lnTo>
                  <a:cubicBezTo>
                    <a:pt x="558194" y="0"/>
                    <a:pt x="657987" y="99793"/>
                    <a:pt x="657987" y="222895"/>
                  </a:cubicBezTo>
                  <a:cubicBezTo>
                    <a:pt x="657987" y="345997"/>
                    <a:pt x="558194" y="445790"/>
                    <a:pt x="435092" y="445790"/>
                  </a:cubicBezTo>
                  <a:lnTo>
                    <a:pt x="0" y="445790"/>
                  </a:lnTo>
                  <a:close/>
                </a:path>
              </a:pathLst>
            </a:custGeom>
            <a:solidFill>
              <a:srgbClr val="7861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62CB7A6E-CF1F-A9E6-5FA6-A0AC8110A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23407" y="5158210"/>
              <a:ext cx="404692" cy="404692"/>
            </a:xfrm>
            <a:prstGeom prst="rect">
              <a:avLst/>
            </a:prstGeom>
          </p:spPr>
        </p:pic>
      </p:grpSp>
      <p:pic>
        <p:nvPicPr>
          <p:cNvPr id="61" name="Picture 60" descr="A blue flowers in a glass vase&#10;&#10;Description automatically generated">
            <a:extLst>
              <a:ext uri="{FF2B5EF4-FFF2-40B4-BE49-F238E27FC236}">
                <a16:creationId xmlns:a16="http://schemas.microsoft.com/office/drawing/2014/main" id="{44A488B2-8653-AB06-558D-9CEB20A5BD9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2" t="14734" r="8251" b="1323"/>
          <a:stretch/>
        </p:blipFill>
        <p:spPr>
          <a:xfrm>
            <a:off x="8296276" y="13830905"/>
            <a:ext cx="2714626" cy="4368801"/>
          </a:xfrm>
          <a:custGeom>
            <a:avLst/>
            <a:gdLst>
              <a:gd name="connsiteX0" fmla="*/ 1357313 w 2714626"/>
              <a:gd name="connsiteY0" fmla="*/ 0 h 4368801"/>
              <a:gd name="connsiteX1" fmla="*/ 2714626 w 2714626"/>
              <a:gd name="connsiteY1" fmla="*/ 1357313 h 4368801"/>
              <a:gd name="connsiteX2" fmla="*/ 2714625 w 2714626"/>
              <a:gd name="connsiteY2" fmla="*/ 3011488 h 4368801"/>
              <a:gd name="connsiteX3" fmla="*/ 1357312 w 2714626"/>
              <a:gd name="connsiteY3" fmla="*/ 4368801 h 4368801"/>
              <a:gd name="connsiteX4" fmla="*/ 1357313 w 2714626"/>
              <a:gd name="connsiteY4" fmla="*/ 4368800 h 4368801"/>
              <a:gd name="connsiteX5" fmla="*/ 0 w 2714626"/>
              <a:gd name="connsiteY5" fmla="*/ 3011487 h 4368801"/>
              <a:gd name="connsiteX6" fmla="*/ 0 w 2714626"/>
              <a:gd name="connsiteY6" fmla="*/ 1357313 h 4368801"/>
              <a:gd name="connsiteX7" fmla="*/ 1357313 w 2714626"/>
              <a:gd name="connsiteY7" fmla="*/ 0 h 436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4626" h="4368801">
                <a:moveTo>
                  <a:pt x="1357313" y="0"/>
                </a:moveTo>
                <a:cubicBezTo>
                  <a:pt x="2106936" y="0"/>
                  <a:pt x="2714626" y="607690"/>
                  <a:pt x="2714626" y="1357313"/>
                </a:cubicBezTo>
                <a:cubicBezTo>
                  <a:pt x="2714626" y="1908705"/>
                  <a:pt x="2714625" y="2460096"/>
                  <a:pt x="2714625" y="3011488"/>
                </a:cubicBezTo>
                <a:cubicBezTo>
                  <a:pt x="2714625" y="3761111"/>
                  <a:pt x="2106935" y="4368801"/>
                  <a:pt x="1357312" y="4368801"/>
                </a:cubicBezTo>
                <a:lnTo>
                  <a:pt x="1357313" y="4368800"/>
                </a:lnTo>
                <a:cubicBezTo>
                  <a:pt x="607690" y="4368800"/>
                  <a:pt x="0" y="3761110"/>
                  <a:pt x="0" y="3011487"/>
                </a:cubicBezTo>
                <a:lnTo>
                  <a:pt x="0" y="1357313"/>
                </a:lnTo>
                <a:cubicBezTo>
                  <a:pt x="0" y="607690"/>
                  <a:pt x="607690" y="0"/>
                  <a:pt x="1357313" y="0"/>
                </a:cubicBezTo>
                <a:close/>
              </a:path>
            </a:pathLst>
          </a:cu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5E6F7FE-75F9-2C5F-2462-06F4904677D4}"/>
              </a:ext>
            </a:extLst>
          </p:cNvPr>
          <p:cNvSpPr/>
          <p:nvPr/>
        </p:nvSpPr>
        <p:spPr>
          <a:xfrm>
            <a:off x="8296276" y="13830905"/>
            <a:ext cx="2714625" cy="4368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BB6DD16-7C04-3733-23D1-DA940B307368}"/>
              </a:ext>
            </a:extLst>
          </p:cNvPr>
          <p:cNvSpPr/>
          <p:nvPr/>
        </p:nvSpPr>
        <p:spPr>
          <a:xfrm>
            <a:off x="8363709" y="16650305"/>
            <a:ext cx="2579756" cy="1473200"/>
          </a:xfrm>
          <a:custGeom>
            <a:avLst/>
            <a:gdLst>
              <a:gd name="connsiteX0" fmla="*/ 0 w 2446320"/>
              <a:gd name="connsiteY0" fmla="*/ 0 h 1397000"/>
              <a:gd name="connsiteX1" fmla="*/ 2446320 w 2446320"/>
              <a:gd name="connsiteY1" fmla="*/ 0 h 1397000"/>
              <a:gd name="connsiteX2" fmla="*/ 2446320 w 2446320"/>
              <a:gd name="connsiteY2" fmla="*/ 173840 h 1397000"/>
              <a:gd name="connsiteX3" fmla="*/ 1223160 w 2446320"/>
              <a:gd name="connsiteY3" fmla="*/ 1397000 h 1397000"/>
              <a:gd name="connsiteX4" fmla="*/ 0 w 2446320"/>
              <a:gd name="connsiteY4" fmla="*/ 17384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320" h="1397000">
                <a:moveTo>
                  <a:pt x="0" y="0"/>
                </a:moveTo>
                <a:lnTo>
                  <a:pt x="2446320" y="0"/>
                </a:lnTo>
                <a:lnTo>
                  <a:pt x="2446320" y="173840"/>
                </a:lnTo>
                <a:cubicBezTo>
                  <a:pt x="2446320" y="849373"/>
                  <a:pt x="1898693" y="1397000"/>
                  <a:pt x="1223160" y="1397000"/>
                </a:cubicBezTo>
                <a:cubicBezTo>
                  <a:pt x="547627" y="1397000"/>
                  <a:pt x="0" y="849373"/>
                  <a:pt x="0" y="173840"/>
                </a:cubicBez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F0A055-0148-AC33-C541-A28C1B2A33A6}"/>
              </a:ext>
            </a:extLst>
          </p:cNvPr>
          <p:cNvSpPr txBox="1"/>
          <p:nvPr/>
        </p:nvSpPr>
        <p:spPr>
          <a:xfrm>
            <a:off x="8743949" y="16707454"/>
            <a:ext cx="181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Lily Love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26C327-EB00-BFAA-15AA-00B7114846B3}"/>
              </a:ext>
            </a:extLst>
          </p:cNvPr>
          <p:cNvGrpSpPr/>
          <p:nvPr/>
        </p:nvGrpSpPr>
        <p:grpSpPr>
          <a:xfrm>
            <a:off x="8667749" y="17105361"/>
            <a:ext cx="2098084" cy="462733"/>
            <a:chOff x="5098645" y="5128656"/>
            <a:chExt cx="2098084" cy="46273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B855296-CBC0-048E-26CA-45CA31A63C9B}"/>
                </a:ext>
              </a:extLst>
            </p:cNvPr>
            <p:cNvSpPr txBox="1"/>
            <p:nvPr/>
          </p:nvSpPr>
          <p:spPr>
            <a:xfrm>
              <a:off x="5098645" y="5129724"/>
              <a:ext cx="15027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86191"/>
                  </a:solidFill>
                  <a:latin typeface="+mj-lt"/>
                </a:rPr>
                <a:t>12</a:t>
              </a:r>
              <a:r>
                <a:rPr lang="en-US" sz="2400" baseline="30000" dirty="0">
                  <a:solidFill>
                    <a:srgbClr val="786191"/>
                  </a:solidFill>
                  <a:latin typeface="+mj-lt"/>
                </a:rPr>
                <a:t>$ </a:t>
              </a:r>
              <a:r>
                <a:rPr lang="en-US" sz="2400" dirty="0">
                  <a:solidFill>
                    <a:srgbClr val="786191"/>
                  </a:solidFill>
                  <a:latin typeface="+mj-lt"/>
                </a:rPr>
                <a:t>- 19</a:t>
              </a:r>
              <a:r>
                <a:rPr lang="en-US" sz="2400" baseline="30000" dirty="0">
                  <a:solidFill>
                    <a:srgbClr val="786191"/>
                  </a:solidFill>
                  <a:latin typeface="+mj-lt"/>
                </a:rPr>
                <a:t>$</a:t>
              </a:r>
              <a:endParaRPr lang="en-US" sz="2400" dirty="0">
                <a:solidFill>
                  <a:srgbClr val="786191"/>
                </a:solidFill>
                <a:latin typeface="+mj-lt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F052C319-9B71-FBCA-CAEF-188C6091363A}"/>
                </a:ext>
              </a:extLst>
            </p:cNvPr>
            <p:cNvSpPr/>
            <p:nvPr/>
          </p:nvSpPr>
          <p:spPr>
            <a:xfrm>
              <a:off x="5144090" y="5128656"/>
              <a:ext cx="2052638" cy="44579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786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D0848E8-8A53-F7F2-7D6F-8A826269D949}"/>
                </a:ext>
              </a:extLst>
            </p:cNvPr>
            <p:cNvSpPr/>
            <p:nvPr/>
          </p:nvSpPr>
          <p:spPr>
            <a:xfrm>
              <a:off x="6538742" y="5128656"/>
              <a:ext cx="657987" cy="445790"/>
            </a:xfrm>
            <a:custGeom>
              <a:avLst/>
              <a:gdLst>
                <a:gd name="connsiteX0" fmla="*/ 0 w 657987"/>
                <a:gd name="connsiteY0" fmla="*/ 0 h 445790"/>
                <a:gd name="connsiteX1" fmla="*/ 435092 w 657987"/>
                <a:gd name="connsiteY1" fmla="*/ 0 h 445790"/>
                <a:gd name="connsiteX2" fmla="*/ 657987 w 657987"/>
                <a:gd name="connsiteY2" fmla="*/ 222895 h 445790"/>
                <a:gd name="connsiteX3" fmla="*/ 435092 w 657987"/>
                <a:gd name="connsiteY3" fmla="*/ 445790 h 445790"/>
                <a:gd name="connsiteX4" fmla="*/ 0 w 657987"/>
                <a:gd name="connsiteY4" fmla="*/ 445790 h 44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987" h="445790">
                  <a:moveTo>
                    <a:pt x="0" y="0"/>
                  </a:moveTo>
                  <a:lnTo>
                    <a:pt x="435092" y="0"/>
                  </a:lnTo>
                  <a:cubicBezTo>
                    <a:pt x="558194" y="0"/>
                    <a:pt x="657987" y="99793"/>
                    <a:pt x="657987" y="222895"/>
                  </a:cubicBezTo>
                  <a:cubicBezTo>
                    <a:pt x="657987" y="345997"/>
                    <a:pt x="558194" y="445790"/>
                    <a:pt x="435092" y="445790"/>
                  </a:cubicBezTo>
                  <a:lnTo>
                    <a:pt x="0" y="445790"/>
                  </a:lnTo>
                  <a:close/>
                </a:path>
              </a:pathLst>
            </a:custGeom>
            <a:solidFill>
              <a:srgbClr val="7861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6C4DD53A-89DA-A1ED-A3C0-24A8814B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23407" y="5158210"/>
              <a:ext cx="404692" cy="404692"/>
            </a:xfrm>
            <a:prstGeom prst="rect">
              <a:avLst/>
            </a:prstGeom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774BE46-9DE3-F76C-3F94-5329379EB0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7" r="29327"/>
          <a:stretch/>
        </p:blipFill>
        <p:spPr>
          <a:xfrm>
            <a:off x="11853863" y="13830905"/>
            <a:ext cx="2714626" cy="4368801"/>
          </a:xfrm>
          <a:custGeom>
            <a:avLst/>
            <a:gdLst>
              <a:gd name="connsiteX0" fmla="*/ 1357313 w 2714626"/>
              <a:gd name="connsiteY0" fmla="*/ 0 h 4368801"/>
              <a:gd name="connsiteX1" fmla="*/ 2714626 w 2714626"/>
              <a:gd name="connsiteY1" fmla="*/ 1357313 h 4368801"/>
              <a:gd name="connsiteX2" fmla="*/ 2714625 w 2714626"/>
              <a:gd name="connsiteY2" fmla="*/ 3011488 h 4368801"/>
              <a:gd name="connsiteX3" fmla="*/ 1357312 w 2714626"/>
              <a:gd name="connsiteY3" fmla="*/ 4368801 h 4368801"/>
              <a:gd name="connsiteX4" fmla="*/ 1357313 w 2714626"/>
              <a:gd name="connsiteY4" fmla="*/ 4368800 h 4368801"/>
              <a:gd name="connsiteX5" fmla="*/ 0 w 2714626"/>
              <a:gd name="connsiteY5" fmla="*/ 3011487 h 4368801"/>
              <a:gd name="connsiteX6" fmla="*/ 0 w 2714626"/>
              <a:gd name="connsiteY6" fmla="*/ 1357313 h 4368801"/>
              <a:gd name="connsiteX7" fmla="*/ 1357313 w 2714626"/>
              <a:gd name="connsiteY7" fmla="*/ 0 h 436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4626" h="4368801">
                <a:moveTo>
                  <a:pt x="1357313" y="0"/>
                </a:moveTo>
                <a:cubicBezTo>
                  <a:pt x="2106936" y="0"/>
                  <a:pt x="2714626" y="607690"/>
                  <a:pt x="2714626" y="1357313"/>
                </a:cubicBezTo>
                <a:cubicBezTo>
                  <a:pt x="2714626" y="1908705"/>
                  <a:pt x="2714625" y="2460096"/>
                  <a:pt x="2714625" y="3011488"/>
                </a:cubicBezTo>
                <a:cubicBezTo>
                  <a:pt x="2714625" y="3761111"/>
                  <a:pt x="2106935" y="4368801"/>
                  <a:pt x="1357312" y="4368801"/>
                </a:cubicBezTo>
                <a:lnTo>
                  <a:pt x="1357313" y="4368800"/>
                </a:lnTo>
                <a:cubicBezTo>
                  <a:pt x="607690" y="4368800"/>
                  <a:pt x="0" y="3761110"/>
                  <a:pt x="0" y="3011487"/>
                </a:cubicBezTo>
                <a:lnTo>
                  <a:pt x="0" y="1357313"/>
                </a:lnTo>
                <a:cubicBezTo>
                  <a:pt x="0" y="607690"/>
                  <a:pt x="607690" y="0"/>
                  <a:pt x="1357313" y="0"/>
                </a:cubicBezTo>
                <a:close/>
              </a:path>
            </a:pathLst>
          </a:custGeom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B7CB5A4-55A6-6099-00BF-F867ADAD01EB}"/>
              </a:ext>
            </a:extLst>
          </p:cNvPr>
          <p:cNvSpPr/>
          <p:nvPr/>
        </p:nvSpPr>
        <p:spPr>
          <a:xfrm>
            <a:off x="11853863" y="13830905"/>
            <a:ext cx="2714625" cy="4368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73FCAC7-8AA3-A5D3-0AD2-943B3CEF2DCB}"/>
              </a:ext>
            </a:extLst>
          </p:cNvPr>
          <p:cNvSpPr/>
          <p:nvPr/>
        </p:nvSpPr>
        <p:spPr>
          <a:xfrm>
            <a:off x="11921298" y="16650305"/>
            <a:ext cx="2579756" cy="1473200"/>
          </a:xfrm>
          <a:custGeom>
            <a:avLst/>
            <a:gdLst>
              <a:gd name="connsiteX0" fmla="*/ 0 w 2446320"/>
              <a:gd name="connsiteY0" fmla="*/ 0 h 1397000"/>
              <a:gd name="connsiteX1" fmla="*/ 2446320 w 2446320"/>
              <a:gd name="connsiteY1" fmla="*/ 0 h 1397000"/>
              <a:gd name="connsiteX2" fmla="*/ 2446320 w 2446320"/>
              <a:gd name="connsiteY2" fmla="*/ 173840 h 1397000"/>
              <a:gd name="connsiteX3" fmla="*/ 1223160 w 2446320"/>
              <a:gd name="connsiteY3" fmla="*/ 1397000 h 1397000"/>
              <a:gd name="connsiteX4" fmla="*/ 0 w 2446320"/>
              <a:gd name="connsiteY4" fmla="*/ 17384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320" h="1397000">
                <a:moveTo>
                  <a:pt x="0" y="0"/>
                </a:moveTo>
                <a:lnTo>
                  <a:pt x="2446320" y="0"/>
                </a:lnTo>
                <a:lnTo>
                  <a:pt x="2446320" y="173840"/>
                </a:lnTo>
                <a:cubicBezTo>
                  <a:pt x="2446320" y="849373"/>
                  <a:pt x="1898693" y="1397000"/>
                  <a:pt x="1223160" y="1397000"/>
                </a:cubicBezTo>
                <a:cubicBezTo>
                  <a:pt x="547627" y="1397000"/>
                  <a:pt x="0" y="849373"/>
                  <a:pt x="0" y="173840"/>
                </a:cubicBez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881A21-02D6-6338-9140-9EDC570126B2}"/>
              </a:ext>
            </a:extLst>
          </p:cNvPr>
          <p:cNvSpPr txBox="1"/>
          <p:nvPr/>
        </p:nvSpPr>
        <p:spPr>
          <a:xfrm>
            <a:off x="12301537" y="16707454"/>
            <a:ext cx="181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Rosey Posy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4AD9DF-9146-1EB3-D04C-5B9CBEE6C134}"/>
              </a:ext>
            </a:extLst>
          </p:cNvPr>
          <p:cNvSpPr txBox="1"/>
          <p:nvPr/>
        </p:nvSpPr>
        <p:spPr>
          <a:xfrm>
            <a:off x="12151318" y="17106429"/>
            <a:ext cx="1502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86191"/>
                </a:solidFill>
                <a:latin typeface="+mj-lt"/>
              </a:rPr>
              <a:t>20</a:t>
            </a:r>
            <a:r>
              <a:rPr lang="en-US" sz="2400" baseline="30000" dirty="0">
                <a:solidFill>
                  <a:srgbClr val="786191"/>
                </a:solidFill>
                <a:latin typeface="+mj-lt"/>
              </a:rPr>
              <a:t>$ </a:t>
            </a:r>
            <a:r>
              <a:rPr lang="en-US" sz="2400" dirty="0">
                <a:solidFill>
                  <a:srgbClr val="786191"/>
                </a:solidFill>
                <a:latin typeface="+mj-lt"/>
              </a:rPr>
              <a:t>- 25</a:t>
            </a:r>
            <a:r>
              <a:rPr lang="en-US" sz="2400" baseline="30000" dirty="0">
                <a:solidFill>
                  <a:srgbClr val="786191"/>
                </a:solidFill>
                <a:latin typeface="+mj-lt"/>
              </a:rPr>
              <a:t>$</a:t>
            </a:r>
            <a:endParaRPr lang="en-US" sz="2400" dirty="0">
              <a:solidFill>
                <a:srgbClr val="786191"/>
              </a:solidFill>
              <a:latin typeface="+mj-lt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52E588D-8256-16C1-6D12-A356C0F04D0A}"/>
              </a:ext>
            </a:extLst>
          </p:cNvPr>
          <p:cNvSpPr/>
          <p:nvPr/>
        </p:nvSpPr>
        <p:spPr>
          <a:xfrm>
            <a:off x="12196763" y="17105361"/>
            <a:ext cx="2052638" cy="44579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7861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9BCB8BA-6EE7-510F-258E-C00B8271D8FA}"/>
              </a:ext>
            </a:extLst>
          </p:cNvPr>
          <p:cNvSpPr/>
          <p:nvPr/>
        </p:nvSpPr>
        <p:spPr>
          <a:xfrm>
            <a:off x="13591415" y="17105361"/>
            <a:ext cx="657987" cy="445790"/>
          </a:xfrm>
          <a:custGeom>
            <a:avLst/>
            <a:gdLst>
              <a:gd name="connsiteX0" fmla="*/ 0 w 657987"/>
              <a:gd name="connsiteY0" fmla="*/ 0 h 445790"/>
              <a:gd name="connsiteX1" fmla="*/ 435092 w 657987"/>
              <a:gd name="connsiteY1" fmla="*/ 0 h 445790"/>
              <a:gd name="connsiteX2" fmla="*/ 657987 w 657987"/>
              <a:gd name="connsiteY2" fmla="*/ 222895 h 445790"/>
              <a:gd name="connsiteX3" fmla="*/ 435092 w 657987"/>
              <a:gd name="connsiteY3" fmla="*/ 445790 h 445790"/>
              <a:gd name="connsiteX4" fmla="*/ 0 w 657987"/>
              <a:gd name="connsiteY4" fmla="*/ 445790 h 44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987" h="445790">
                <a:moveTo>
                  <a:pt x="0" y="0"/>
                </a:moveTo>
                <a:lnTo>
                  <a:pt x="435092" y="0"/>
                </a:lnTo>
                <a:cubicBezTo>
                  <a:pt x="558194" y="0"/>
                  <a:pt x="657987" y="99793"/>
                  <a:pt x="657987" y="222895"/>
                </a:cubicBezTo>
                <a:cubicBezTo>
                  <a:pt x="657987" y="345997"/>
                  <a:pt x="558194" y="445790"/>
                  <a:pt x="435092" y="445790"/>
                </a:cubicBezTo>
                <a:lnTo>
                  <a:pt x="0" y="445790"/>
                </a:lnTo>
                <a:close/>
              </a:path>
            </a:pathLst>
          </a:custGeom>
          <a:solidFill>
            <a:srgbClr val="7861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85F5E907-0C15-A493-B524-76E2D6BE7F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76080" y="17134915"/>
            <a:ext cx="404692" cy="40469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34E8036-F785-73D1-D4AF-E5E89C5269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r="3426"/>
          <a:stretch/>
        </p:blipFill>
        <p:spPr>
          <a:xfrm>
            <a:off x="15411451" y="13830905"/>
            <a:ext cx="2714626" cy="4368801"/>
          </a:xfrm>
          <a:custGeom>
            <a:avLst/>
            <a:gdLst>
              <a:gd name="connsiteX0" fmla="*/ 1357313 w 2714626"/>
              <a:gd name="connsiteY0" fmla="*/ 0 h 4368801"/>
              <a:gd name="connsiteX1" fmla="*/ 2714626 w 2714626"/>
              <a:gd name="connsiteY1" fmla="*/ 1357313 h 4368801"/>
              <a:gd name="connsiteX2" fmla="*/ 2714625 w 2714626"/>
              <a:gd name="connsiteY2" fmla="*/ 3011488 h 4368801"/>
              <a:gd name="connsiteX3" fmla="*/ 1357312 w 2714626"/>
              <a:gd name="connsiteY3" fmla="*/ 4368801 h 4368801"/>
              <a:gd name="connsiteX4" fmla="*/ 1357313 w 2714626"/>
              <a:gd name="connsiteY4" fmla="*/ 4368800 h 4368801"/>
              <a:gd name="connsiteX5" fmla="*/ 0 w 2714626"/>
              <a:gd name="connsiteY5" fmla="*/ 3011487 h 4368801"/>
              <a:gd name="connsiteX6" fmla="*/ 0 w 2714626"/>
              <a:gd name="connsiteY6" fmla="*/ 1357313 h 4368801"/>
              <a:gd name="connsiteX7" fmla="*/ 1357313 w 2714626"/>
              <a:gd name="connsiteY7" fmla="*/ 0 h 436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4626" h="4368801">
                <a:moveTo>
                  <a:pt x="1357313" y="0"/>
                </a:moveTo>
                <a:cubicBezTo>
                  <a:pt x="2106936" y="0"/>
                  <a:pt x="2714626" y="607690"/>
                  <a:pt x="2714626" y="1357313"/>
                </a:cubicBezTo>
                <a:cubicBezTo>
                  <a:pt x="2714626" y="1908705"/>
                  <a:pt x="2714625" y="2460096"/>
                  <a:pt x="2714625" y="3011488"/>
                </a:cubicBezTo>
                <a:cubicBezTo>
                  <a:pt x="2714625" y="3761111"/>
                  <a:pt x="2106935" y="4368801"/>
                  <a:pt x="1357312" y="4368801"/>
                </a:cubicBezTo>
                <a:lnTo>
                  <a:pt x="1357313" y="4368800"/>
                </a:lnTo>
                <a:cubicBezTo>
                  <a:pt x="607690" y="4368800"/>
                  <a:pt x="0" y="3761110"/>
                  <a:pt x="0" y="3011487"/>
                </a:cubicBezTo>
                <a:lnTo>
                  <a:pt x="0" y="1357313"/>
                </a:lnTo>
                <a:cubicBezTo>
                  <a:pt x="0" y="607690"/>
                  <a:pt x="607690" y="0"/>
                  <a:pt x="1357313" y="0"/>
                </a:cubicBezTo>
                <a:close/>
              </a:path>
            </a:pathLst>
          </a:custGeom>
        </p:spPr>
      </p:pic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88BA325A-8088-EFF2-2040-1E0DF7DEF00F}"/>
              </a:ext>
            </a:extLst>
          </p:cNvPr>
          <p:cNvSpPr/>
          <p:nvPr/>
        </p:nvSpPr>
        <p:spPr>
          <a:xfrm>
            <a:off x="15411451" y="13830905"/>
            <a:ext cx="2714625" cy="4368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4FEC801-3309-2B36-4AFA-ED9C93FE316D}"/>
              </a:ext>
            </a:extLst>
          </p:cNvPr>
          <p:cNvSpPr/>
          <p:nvPr/>
        </p:nvSpPr>
        <p:spPr>
          <a:xfrm>
            <a:off x="15478885" y="16650305"/>
            <a:ext cx="2579756" cy="1473200"/>
          </a:xfrm>
          <a:custGeom>
            <a:avLst/>
            <a:gdLst>
              <a:gd name="connsiteX0" fmla="*/ 0 w 2446320"/>
              <a:gd name="connsiteY0" fmla="*/ 0 h 1397000"/>
              <a:gd name="connsiteX1" fmla="*/ 2446320 w 2446320"/>
              <a:gd name="connsiteY1" fmla="*/ 0 h 1397000"/>
              <a:gd name="connsiteX2" fmla="*/ 2446320 w 2446320"/>
              <a:gd name="connsiteY2" fmla="*/ 173840 h 1397000"/>
              <a:gd name="connsiteX3" fmla="*/ 1223160 w 2446320"/>
              <a:gd name="connsiteY3" fmla="*/ 1397000 h 1397000"/>
              <a:gd name="connsiteX4" fmla="*/ 0 w 2446320"/>
              <a:gd name="connsiteY4" fmla="*/ 17384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320" h="1397000">
                <a:moveTo>
                  <a:pt x="0" y="0"/>
                </a:moveTo>
                <a:lnTo>
                  <a:pt x="2446320" y="0"/>
                </a:lnTo>
                <a:lnTo>
                  <a:pt x="2446320" y="173840"/>
                </a:lnTo>
                <a:cubicBezTo>
                  <a:pt x="2446320" y="849373"/>
                  <a:pt x="1898693" y="1397000"/>
                  <a:pt x="1223160" y="1397000"/>
                </a:cubicBezTo>
                <a:cubicBezTo>
                  <a:pt x="547627" y="1397000"/>
                  <a:pt x="0" y="849373"/>
                  <a:pt x="0" y="173840"/>
                </a:cubicBez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227061-5B82-0CE1-D176-3A902BEAC220}"/>
              </a:ext>
            </a:extLst>
          </p:cNvPr>
          <p:cNvSpPr txBox="1"/>
          <p:nvPr/>
        </p:nvSpPr>
        <p:spPr>
          <a:xfrm>
            <a:off x="15859125" y="16707454"/>
            <a:ext cx="181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Blossom BFF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1B6954-E585-7AB7-D45E-29CE4705AEB1}"/>
              </a:ext>
            </a:extLst>
          </p:cNvPr>
          <p:cNvGrpSpPr/>
          <p:nvPr/>
        </p:nvGrpSpPr>
        <p:grpSpPr>
          <a:xfrm>
            <a:off x="15719721" y="17105361"/>
            <a:ext cx="2098084" cy="462733"/>
            <a:chOff x="5098645" y="5128656"/>
            <a:chExt cx="2098084" cy="46273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4EA1C6-297D-248A-6794-A79A3B479949}"/>
                </a:ext>
              </a:extLst>
            </p:cNvPr>
            <p:cNvSpPr txBox="1"/>
            <p:nvPr/>
          </p:nvSpPr>
          <p:spPr>
            <a:xfrm>
              <a:off x="5098645" y="5129724"/>
              <a:ext cx="15027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86191"/>
                  </a:solidFill>
                  <a:latin typeface="+mj-lt"/>
                </a:rPr>
                <a:t>30</a:t>
              </a:r>
              <a:r>
                <a:rPr lang="en-US" sz="2400" baseline="30000" dirty="0">
                  <a:solidFill>
                    <a:srgbClr val="786191"/>
                  </a:solidFill>
                  <a:latin typeface="+mj-lt"/>
                </a:rPr>
                <a:t>$ </a:t>
              </a:r>
              <a:r>
                <a:rPr lang="en-US" sz="2400" dirty="0">
                  <a:solidFill>
                    <a:srgbClr val="786191"/>
                  </a:solidFill>
                  <a:latin typeface="+mj-lt"/>
                </a:rPr>
                <a:t>- 32</a:t>
              </a:r>
              <a:r>
                <a:rPr lang="en-US" sz="2400" baseline="30000" dirty="0">
                  <a:solidFill>
                    <a:srgbClr val="786191"/>
                  </a:solidFill>
                  <a:latin typeface="+mj-lt"/>
                </a:rPr>
                <a:t>$</a:t>
              </a:r>
              <a:endParaRPr lang="en-US" sz="2400" dirty="0">
                <a:solidFill>
                  <a:srgbClr val="786191"/>
                </a:solidFill>
                <a:latin typeface="+mj-lt"/>
              </a:endParaRP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7B2C065-DC5F-0E74-0DDD-AA3EF4EDC524}"/>
                </a:ext>
              </a:extLst>
            </p:cNvPr>
            <p:cNvSpPr/>
            <p:nvPr/>
          </p:nvSpPr>
          <p:spPr>
            <a:xfrm>
              <a:off x="5144090" y="5128656"/>
              <a:ext cx="2052638" cy="44579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786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4F67C6-C6D2-207A-48D0-55C16F0548F6}"/>
                </a:ext>
              </a:extLst>
            </p:cNvPr>
            <p:cNvSpPr/>
            <p:nvPr/>
          </p:nvSpPr>
          <p:spPr>
            <a:xfrm>
              <a:off x="6538742" y="5128656"/>
              <a:ext cx="657987" cy="445790"/>
            </a:xfrm>
            <a:custGeom>
              <a:avLst/>
              <a:gdLst>
                <a:gd name="connsiteX0" fmla="*/ 0 w 657987"/>
                <a:gd name="connsiteY0" fmla="*/ 0 h 445790"/>
                <a:gd name="connsiteX1" fmla="*/ 435092 w 657987"/>
                <a:gd name="connsiteY1" fmla="*/ 0 h 445790"/>
                <a:gd name="connsiteX2" fmla="*/ 657987 w 657987"/>
                <a:gd name="connsiteY2" fmla="*/ 222895 h 445790"/>
                <a:gd name="connsiteX3" fmla="*/ 435092 w 657987"/>
                <a:gd name="connsiteY3" fmla="*/ 445790 h 445790"/>
                <a:gd name="connsiteX4" fmla="*/ 0 w 657987"/>
                <a:gd name="connsiteY4" fmla="*/ 445790 h 44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987" h="445790">
                  <a:moveTo>
                    <a:pt x="0" y="0"/>
                  </a:moveTo>
                  <a:lnTo>
                    <a:pt x="435092" y="0"/>
                  </a:lnTo>
                  <a:cubicBezTo>
                    <a:pt x="558194" y="0"/>
                    <a:pt x="657987" y="99793"/>
                    <a:pt x="657987" y="222895"/>
                  </a:cubicBezTo>
                  <a:cubicBezTo>
                    <a:pt x="657987" y="345997"/>
                    <a:pt x="558194" y="445790"/>
                    <a:pt x="435092" y="445790"/>
                  </a:cubicBezTo>
                  <a:lnTo>
                    <a:pt x="0" y="445790"/>
                  </a:lnTo>
                  <a:close/>
                </a:path>
              </a:pathLst>
            </a:custGeom>
            <a:solidFill>
              <a:srgbClr val="7861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727139FA-6B57-D946-59CF-D4EAB179A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23407" y="5158210"/>
              <a:ext cx="404692" cy="404692"/>
            </a:xfrm>
            <a:prstGeom prst="rect">
              <a:avLst/>
            </a:prstGeom>
          </p:spPr>
        </p:pic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53F98875-7DE5-97A4-62E4-6D16F5F7AC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8" r="29288"/>
          <a:stretch/>
        </p:blipFill>
        <p:spPr>
          <a:xfrm>
            <a:off x="-2128840" y="13830905"/>
            <a:ext cx="2714626" cy="4368801"/>
          </a:xfrm>
          <a:custGeom>
            <a:avLst/>
            <a:gdLst>
              <a:gd name="connsiteX0" fmla="*/ 1357313 w 2714626"/>
              <a:gd name="connsiteY0" fmla="*/ 0 h 4368801"/>
              <a:gd name="connsiteX1" fmla="*/ 2714626 w 2714626"/>
              <a:gd name="connsiteY1" fmla="*/ 1357313 h 4368801"/>
              <a:gd name="connsiteX2" fmla="*/ 2714625 w 2714626"/>
              <a:gd name="connsiteY2" fmla="*/ 3011488 h 4368801"/>
              <a:gd name="connsiteX3" fmla="*/ 1357312 w 2714626"/>
              <a:gd name="connsiteY3" fmla="*/ 4368801 h 4368801"/>
              <a:gd name="connsiteX4" fmla="*/ 1357313 w 2714626"/>
              <a:gd name="connsiteY4" fmla="*/ 4368800 h 4368801"/>
              <a:gd name="connsiteX5" fmla="*/ 0 w 2714626"/>
              <a:gd name="connsiteY5" fmla="*/ 3011487 h 4368801"/>
              <a:gd name="connsiteX6" fmla="*/ 0 w 2714626"/>
              <a:gd name="connsiteY6" fmla="*/ 1357313 h 4368801"/>
              <a:gd name="connsiteX7" fmla="*/ 1357313 w 2714626"/>
              <a:gd name="connsiteY7" fmla="*/ 0 h 436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4626" h="4368801">
                <a:moveTo>
                  <a:pt x="1357313" y="0"/>
                </a:moveTo>
                <a:cubicBezTo>
                  <a:pt x="2106936" y="0"/>
                  <a:pt x="2714626" y="607690"/>
                  <a:pt x="2714626" y="1357313"/>
                </a:cubicBezTo>
                <a:cubicBezTo>
                  <a:pt x="2714626" y="1908705"/>
                  <a:pt x="2714625" y="2460096"/>
                  <a:pt x="2714625" y="3011488"/>
                </a:cubicBezTo>
                <a:cubicBezTo>
                  <a:pt x="2714625" y="3761111"/>
                  <a:pt x="2106935" y="4368801"/>
                  <a:pt x="1357312" y="4368801"/>
                </a:cubicBezTo>
                <a:lnTo>
                  <a:pt x="1357313" y="4368800"/>
                </a:lnTo>
                <a:cubicBezTo>
                  <a:pt x="607690" y="4368800"/>
                  <a:pt x="0" y="3761110"/>
                  <a:pt x="0" y="3011487"/>
                </a:cubicBezTo>
                <a:lnTo>
                  <a:pt x="0" y="1357313"/>
                </a:lnTo>
                <a:cubicBezTo>
                  <a:pt x="0" y="607690"/>
                  <a:pt x="607690" y="0"/>
                  <a:pt x="1357313" y="0"/>
                </a:cubicBezTo>
                <a:close/>
              </a:path>
            </a:pathLst>
          </a:custGeom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F9E70FE-089D-7A3B-F91D-C402A7AA8454}"/>
              </a:ext>
            </a:extLst>
          </p:cNvPr>
          <p:cNvSpPr/>
          <p:nvPr/>
        </p:nvSpPr>
        <p:spPr>
          <a:xfrm>
            <a:off x="-2128840" y="13830905"/>
            <a:ext cx="2714625" cy="4368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C1C6A97-A287-B13C-33BB-DD33341F5A8A}"/>
              </a:ext>
            </a:extLst>
          </p:cNvPr>
          <p:cNvSpPr/>
          <p:nvPr/>
        </p:nvSpPr>
        <p:spPr>
          <a:xfrm>
            <a:off x="-2061407" y="16650305"/>
            <a:ext cx="2579756" cy="1473200"/>
          </a:xfrm>
          <a:custGeom>
            <a:avLst/>
            <a:gdLst>
              <a:gd name="connsiteX0" fmla="*/ 0 w 2446320"/>
              <a:gd name="connsiteY0" fmla="*/ 0 h 1397000"/>
              <a:gd name="connsiteX1" fmla="*/ 2446320 w 2446320"/>
              <a:gd name="connsiteY1" fmla="*/ 0 h 1397000"/>
              <a:gd name="connsiteX2" fmla="*/ 2446320 w 2446320"/>
              <a:gd name="connsiteY2" fmla="*/ 173840 h 1397000"/>
              <a:gd name="connsiteX3" fmla="*/ 1223160 w 2446320"/>
              <a:gd name="connsiteY3" fmla="*/ 1397000 h 1397000"/>
              <a:gd name="connsiteX4" fmla="*/ 0 w 2446320"/>
              <a:gd name="connsiteY4" fmla="*/ 17384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320" h="1397000">
                <a:moveTo>
                  <a:pt x="0" y="0"/>
                </a:moveTo>
                <a:lnTo>
                  <a:pt x="2446320" y="0"/>
                </a:lnTo>
                <a:lnTo>
                  <a:pt x="2446320" y="173840"/>
                </a:lnTo>
                <a:cubicBezTo>
                  <a:pt x="2446320" y="849373"/>
                  <a:pt x="1898693" y="1397000"/>
                  <a:pt x="1223160" y="1397000"/>
                </a:cubicBezTo>
                <a:cubicBezTo>
                  <a:pt x="547627" y="1397000"/>
                  <a:pt x="0" y="849373"/>
                  <a:pt x="0" y="173840"/>
                </a:cubicBez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2ADB05-54F0-CE82-983C-41A9B408DE18}"/>
              </a:ext>
            </a:extLst>
          </p:cNvPr>
          <p:cNvSpPr txBox="1"/>
          <p:nvPr/>
        </p:nvSpPr>
        <p:spPr>
          <a:xfrm>
            <a:off x="-1681167" y="16707454"/>
            <a:ext cx="181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Tulip Tenderness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4F853D-499B-8F7D-9A31-FFF28BC73473}"/>
              </a:ext>
            </a:extLst>
          </p:cNvPr>
          <p:cNvGrpSpPr/>
          <p:nvPr/>
        </p:nvGrpSpPr>
        <p:grpSpPr>
          <a:xfrm>
            <a:off x="-1757367" y="17105361"/>
            <a:ext cx="2098084" cy="462733"/>
            <a:chOff x="5098645" y="5128656"/>
            <a:chExt cx="2098084" cy="46273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28051EF-CE3A-75DD-FC3A-C4935EC259F4}"/>
                </a:ext>
              </a:extLst>
            </p:cNvPr>
            <p:cNvSpPr txBox="1"/>
            <p:nvPr/>
          </p:nvSpPr>
          <p:spPr>
            <a:xfrm>
              <a:off x="5098645" y="5129724"/>
              <a:ext cx="15027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86191"/>
                  </a:solidFill>
                  <a:latin typeface="+mj-lt"/>
                </a:rPr>
                <a:t>50</a:t>
              </a:r>
              <a:r>
                <a:rPr lang="en-US" sz="2400" baseline="30000" dirty="0">
                  <a:solidFill>
                    <a:srgbClr val="786191"/>
                  </a:solidFill>
                  <a:latin typeface="+mj-lt"/>
                </a:rPr>
                <a:t>$ </a:t>
              </a:r>
              <a:r>
                <a:rPr lang="en-US" sz="2400" dirty="0">
                  <a:solidFill>
                    <a:srgbClr val="786191"/>
                  </a:solidFill>
                  <a:latin typeface="+mj-lt"/>
                </a:rPr>
                <a:t>- 60</a:t>
              </a:r>
              <a:r>
                <a:rPr lang="en-US" sz="2400" baseline="30000" dirty="0">
                  <a:solidFill>
                    <a:srgbClr val="786191"/>
                  </a:solidFill>
                  <a:latin typeface="+mj-lt"/>
                </a:rPr>
                <a:t>$</a:t>
              </a:r>
              <a:endParaRPr lang="en-US" sz="2400" dirty="0">
                <a:solidFill>
                  <a:srgbClr val="786191"/>
                </a:solidFill>
                <a:latin typeface="+mj-lt"/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5E2D1C77-0E2A-0AA8-E65D-8A433591F391}"/>
                </a:ext>
              </a:extLst>
            </p:cNvPr>
            <p:cNvSpPr/>
            <p:nvPr/>
          </p:nvSpPr>
          <p:spPr>
            <a:xfrm>
              <a:off x="5144090" y="5128656"/>
              <a:ext cx="2052638" cy="44579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786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5144DB8-672E-A853-9C02-36C57187E391}"/>
                </a:ext>
              </a:extLst>
            </p:cNvPr>
            <p:cNvSpPr/>
            <p:nvPr/>
          </p:nvSpPr>
          <p:spPr>
            <a:xfrm>
              <a:off x="6538742" y="5128656"/>
              <a:ext cx="657987" cy="445790"/>
            </a:xfrm>
            <a:custGeom>
              <a:avLst/>
              <a:gdLst>
                <a:gd name="connsiteX0" fmla="*/ 0 w 657987"/>
                <a:gd name="connsiteY0" fmla="*/ 0 h 445790"/>
                <a:gd name="connsiteX1" fmla="*/ 435092 w 657987"/>
                <a:gd name="connsiteY1" fmla="*/ 0 h 445790"/>
                <a:gd name="connsiteX2" fmla="*/ 657987 w 657987"/>
                <a:gd name="connsiteY2" fmla="*/ 222895 h 445790"/>
                <a:gd name="connsiteX3" fmla="*/ 435092 w 657987"/>
                <a:gd name="connsiteY3" fmla="*/ 445790 h 445790"/>
                <a:gd name="connsiteX4" fmla="*/ 0 w 657987"/>
                <a:gd name="connsiteY4" fmla="*/ 445790 h 44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987" h="445790">
                  <a:moveTo>
                    <a:pt x="0" y="0"/>
                  </a:moveTo>
                  <a:lnTo>
                    <a:pt x="435092" y="0"/>
                  </a:lnTo>
                  <a:cubicBezTo>
                    <a:pt x="558194" y="0"/>
                    <a:pt x="657987" y="99793"/>
                    <a:pt x="657987" y="222895"/>
                  </a:cubicBezTo>
                  <a:cubicBezTo>
                    <a:pt x="657987" y="345997"/>
                    <a:pt x="558194" y="445790"/>
                    <a:pt x="435092" y="445790"/>
                  </a:cubicBezTo>
                  <a:lnTo>
                    <a:pt x="0" y="445790"/>
                  </a:lnTo>
                  <a:close/>
                </a:path>
              </a:pathLst>
            </a:custGeom>
            <a:solidFill>
              <a:srgbClr val="7861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DACE958B-ECB2-E47A-E730-10AC6E894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23407" y="5158210"/>
              <a:ext cx="404692" cy="404692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FD95D1E-15A2-83FF-75C2-E8308ECD0EBD}"/>
              </a:ext>
            </a:extLst>
          </p:cNvPr>
          <p:cNvGrpSpPr/>
          <p:nvPr/>
        </p:nvGrpSpPr>
        <p:grpSpPr>
          <a:xfrm>
            <a:off x="5079117" y="18654761"/>
            <a:ext cx="2033766" cy="461665"/>
            <a:chOff x="4777730" y="6068455"/>
            <a:chExt cx="2622656" cy="461665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435321D-AB88-3F1A-5BFD-A9D4A4595AD5}"/>
                </a:ext>
              </a:extLst>
            </p:cNvPr>
            <p:cNvSpPr txBox="1"/>
            <p:nvPr/>
          </p:nvSpPr>
          <p:spPr>
            <a:xfrm>
              <a:off x="4777730" y="6068455"/>
              <a:ext cx="209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Read more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3314698-A31D-5ECD-B90E-6AD15B8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748656" y="6318250"/>
              <a:ext cx="651730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 descr="A close-up of a tree&#10;&#10;Description automatically generated">
            <a:extLst>
              <a:ext uri="{FF2B5EF4-FFF2-40B4-BE49-F238E27FC236}">
                <a16:creationId xmlns:a16="http://schemas.microsoft.com/office/drawing/2014/main" id="{20FFA226-B705-1202-460F-5A467C42424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6" t="1996" r="24682" b="1274"/>
          <a:stretch/>
        </p:blipFill>
        <p:spPr>
          <a:xfrm>
            <a:off x="1016000" y="20731412"/>
            <a:ext cx="4546600" cy="4495800"/>
          </a:xfrm>
          <a:custGeom>
            <a:avLst/>
            <a:gdLst>
              <a:gd name="connsiteX0" fmla="*/ 2247900 w 4546600"/>
              <a:gd name="connsiteY0" fmla="*/ 0 h 4495800"/>
              <a:gd name="connsiteX1" fmla="*/ 2298700 w 4546600"/>
              <a:gd name="connsiteY1" fmla="*/ 0 h 4495800"/>
              <a:gd name="connsiteX2" fmla="*/ 4546600 w 4546600"/>
              <a:gd name="connsiteY2" fmla="*/ 2247900 h 4495800"/>
              <a:gd name="connsiteX3" fmla="*/ 4546600 w 4546600"/>
              <a:gd name="connsiteY3" fmla="*/ 4495800 h 4495800"/>
              <a:gd name="connsiteX4" fmla="*/ 0 w 4546600"/>
              <a:gd name="connsiteY4" fmla="*/ 4495800 h 4495800"/>
              <a:gd name="connsiteX5" fmla="*/ 0 w 4546600"/>
              <a:gd name="connsiteY5" fmla="*/ 2247900 h 4495800"/>
              <a:gd name="connsiteX6" fmla="*/ 2247900 w 4546600"/>
              <a:gd name="connsiteY6" fmla="*/ 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600" h="4495800">
                <a:moveTo>
                  <a:pt x="2247900" y="0"/>
                </a:moveTo>
                <a:lnTo>
                  <a:pt x="2298700" y="0"/>
                </a:lnTo>
                <a:cubicBezTo>
                  <a:pt x="3540181" y="0"/>
                  <a:pt x="4546600" y="1006419"/>
                  <a:pt x="4546600" y="2247900"/>
                </a:cubicBezTo>
                <a:lnTo>
                  <a:pt x="4546600" y="4495800"/>
                </a:lnTo>
                <a:lnTo>
                  <a:pt x="0" y="4495800"/>
                </a:lnTo>
                <a:lnTo>
                  <a:pt x="0" y="2247900"/>
                </a:lnTo>
                <a:cubicBezTo>
                  <a:pt x="0" y="1006419"/>
                  <a:pt x="1006419" y="0"/>
                  <a:pt x="2247900" y="0"/>
                </a:cubicBezTo>
                <a:close/>
              </a:path>
            </a:pathLst>
          </a:cu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26B9D5B-57FE-DE84-E2B9-CF6A09539447}"/>
              </a:ext>
            </a:extLst>
          </p:cNvPr>
          <p:cNvSpPr txBox="1"/>
          <p:nvPr/>
        </p:nvSpPr>
        <p:spPr>
          <a:xfrm>
            <a:off x="6219825" y="20835465"/>
            <a:ext cx="440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1788B"/>
                </a:solidFill>
                <a:latin typeface="+mj-lt"/>
              </a:rPr>
              <a:t>ABOUT US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E172A88-4A5A-B469-4404-C079A06B9D33}"/>
              </a:ext>
            </a:extLst>
          </p:cNvPr>
          <p:cNvSpPr txBox="1"/>
          <p:nvPr/>
        </p:nvSpPr>
        <p:spPr>
          <a:xfrm>
            <a:off x="6219825" y="21740274"/>
            <a:ext cx="48291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Welcome to our blooming corner of the digital garden a space where passion for plants meets expertise in cultivation. At </a:t>
            </a:r>
            <a:r>
              <a:rPr lang="en-US" sz="1600" b="1" dirty="0"/>
              <a:t>GARDENWAY</a:t>
            </a:r>
            <a:r>
              <a:rPr lang="en-US" sz="1600" dirty="0"/>
              <a:t>, we're not just about selling flowers; we're about fostering a love affair with nature, one blossom at a time.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CCE374A-A53E-D962-8FB6-D85F428D5B6F}"/>
              </a:ext>
            </a:extLst>
          </p:cNvPr>
          <p:cNvGrpSpPr/>
          <p:nvPr/>
        </p:nvGrpSpPr>
        <p:grpSpPr>
          <a:xfrm>
            <a:off x="9142234" y="24691702"/>
            <a:ext cx="2033766" cy="461665"/>
            <a:chOff x="4777730" y="6068455"/>
            <a:chExt cx="2622656" cy="46166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772E34-8DD0-5D83-606B-8AC6145332C7}"/>
                </a:ext>
              </a:extLst>
            </p:cNvPr>
            <p:cNvSpPr txBox="1"/>
            <p:nvPr/>
          </p:nvSpPr>
          <p:spPr>
            <a:xfrm>
              <a:off x="4777730" y="6068455"/>
              <a:ext cx="209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E9084"/>
                  </a:solidFill>
                </a:rPr>
                <a:t>Read more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35C1EB0D-A04E-5FE5-12DF-161A353E5435}"/>
                </a:ext>
              </a:extLst>
            </p:cNvPr>
            <p:cNvCxnSpPr>
              <a:cxnSpLocks/>
            </p:cNvCxnSpPr>
            <p:nvPr/>
          </p:nvCxnSpPr>
          <p:spPr>
            <a:xfrm>
              <a:off x="6748656" y="6318250"/>
              <a:ext cx="651730" cy="0"/>
            </a:xfrm>
            <a:prstGeom prst="straightConnector1">
              <a:avLst/>
            </a:prstGeom>
            <a:ln w="15875">
              <a:solidFill>
                <a:srgbClr val="CE908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8BA340F2-1C59-08ED-5B31-947F9E8360E5}"/>
              </a:ext>
            </a:extLst>
          </p:cNvPr>
          <p:cNvSpPr txBox="1"/>
          <p:nvPr/>
        </p:nvSpPr>
        <p:spPr>
          <a:xfrm>
            <a:off x="6219825" y="23014415"/>
            <a:ext cx="4956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heart of our digital garden, you'll find a diverse community of plant enthusiasts who share a common love for the beauty and vitality of greenery. Our journey began with a simple seed of an idea – to create a space where gardening goes beyond a hobby; it becomes a shared passion that binds us together.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0B5D37C-3558-2328-CCF8-2EB7CF5E1DED}"/>
              </a:ext>
            </a:extLst>
          </p:cNvPr>
          <p:cNvSpPr txBox="1"/>
          <p:nvPr/>
        </p:nvSpPr>
        <p:spPr>
          <a:xfrm>
            <a:off x="3314700" y="26205483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1788B"/>
                </a:solidFill>
                <a:latin typeface="+mj-lt"/>
              </a:rPr>
              <a:t>DELIVERY PROCESS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0E8428-7F09-6322-46BE-0BFB5839AEED}"/>
              </a:ext>
            </a:extLst>
          </p:cNvPr>
          <p:cNvSpPr txBox="1"/>
          <p:nvPr/>
        </p:nvSpPr>
        <p:spPr>
          <a:xfrm>
            <a:off x="1383925" y="28361224"/>
            <a:ext cx="2604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AA886"/>
                </a:solidFill>
              </a:rPr>
              <a:t>Efficient Dispatch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1F252FD-1823-453A-EC88-C9BAB1A628C4}"/>
              </a:ext>
            </a:extLst>
          </p:cNvPr>
          <p:cNvSpPr txBox="1"/>
          <p:nvPr/>
        </p:nvSpPr>
        <p:spPr>
          <a:xfrm>
            <a:off x="1383925" y="29335347"/>
            <a:ext cx="2866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Swift and secure handling of your order ensures your plants are in good hands right from the start.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6DB04D6-AA44-5BEC-996A-37A106276D2F}"/>
              </a:ext>
            </a:extLst>
          </p:cNvPr>
          <p:cNvSpPr txBox="1"/>
          <p:nvPr/>
        </p:nvSpPr>
        <p:spPr>
          <a:xfrm>
            <a:off x="4956229" y="28361224"/>
            <a:ext cx="2604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AA886"/>
                </a:solidFill>
              </a:rPr>
              <a:t>Transparent Tracking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9D0E49-3661-A663-61DD-65988B94C3EC}"/>
              </a:ext>
            </a:extLst>
          </p:cNvPr>
          <p:cNvSpPr txBox="1"/>
          <p:nvPr/>
        </p:nvSpPr>
        <p:spPr>
          <a:xfrm>
            <a:off x="4956229" y="29335347"/>
            <a:ext cx="2723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Keep tabs on your green companions with real-time tracking, offering peace of mind throughout the delivery process.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BEE2196-03F9-F7F0-5B60-FF3115EAB62F}"/>
              </a:ext>
            </a:extLst>
          </p:cNvPr>
          <p:cNvSpPr txBox="1"/>
          <p:nvPr/>
        </p:nvSpPr>
        <p:spPr>
          <a:xfrm>
            <a:off x="8805721" y="28361224"/>
            <a:ext cx="2604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AA886"/>
                </a:solidFill>
              </a:rPr>
              <a:t>Contactless Delivery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17C21C4-A1F7-026E-078C-C2294438BC40}"/>
              </a:ext>
            </a:extLst>
          </p:cNvPr>
          <p:cNvSpPr txBox="1"/>
          <p:nvPr/>
        </p:nvSpPr>
        <p:spPr>
          <a:xfrm>
            <a:off x="8805721" y="29335347"/>
            <a:ext cx="2723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seamless transition awaits your plants at your doorstep, thanks to our contactless delivery, ensuring they arrive in perfect condition for their new home.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66E9B83-3E32-E4B0-3519-AA63ADF639D7}"/>
              </a:ext>
            </a:extLst>
          </p:cNvPr>
          <p:cNvSpPr/>
          <p:nvPr/>
        </p:nvSpPr>
        <p:spPr>
          <a:xfrm>
            <a:off x="647303" y="27323931"/>
            <a:ext cx="835480" cy="835480"/>
          </a:xfrm>
          <a:prstGeom prst="ellipse">
            <a:avLst/>
          </a:prstGeom>
          <a:solidFill>
            <a:srgbClr val="F2E0D4"/>
          </a:solidFill>
          <a:ln w="6350">
            <a:solidFill>
              <a:srgbClr val="7178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71788B"/>
                </a:solidFill>
                <a:latin typeface="+mj-lt"/>
              </a:rPr>
              <a:t>1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99575C7-5CCF-1ECA-A24A-D0A369E87EA4}"/>
              </a:ext>
            </a:extLst>
          </p:cNvPr>
          <p:cNvSpPr/>
          <p:nvPr/>
        </p:nvSpPr>
        <p:spPr>
          <a:xfrm>
            <a:off x="4322423" y="27323931"/>
            <a:ext cx="835480" cy="835480"/>
          </a:xfrm>
          <a:prstGeom prst="ellipse">
            <a:avLst/>
          </a:prstGeom>
          <a:solidFill>
            <a:srgbClr val="F2E0D4"/>
          </a:solidFill>
          <a:ln w="6350">
            <a:solidFill>
              <a:srgbClr val="7178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71788B"/>
                </a:solidFill>
                <a:latin typeface="+mj-lt"/>
              </a:rPr>
              <a:t>2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B3214B9-2C62-07CC-5232-C5373C631A30}"/>
              </a:ext>
            </a:extLst>
          </p:cNvPr>
          <p:cNvSpPr/>
          <p:nvPr/>
        </p:nvSpPr>
        <p:spPr>
          <a:xfrm>
            <a:off x="8070113" y="27323931"/>
            <a:ext cx="835480" cy="835480"/>
          </a:xfrm>
          <a:prstGeom prst="ellipse">
            <a:avLst/>
          </a:prstGeom>
          <a:solidFill>
            <a:srgbClr val="F2E0D4"/>
          </a:solidFill>
          <a:ln w="6350">
            <a:solidFill>
              <a:srgbClr val="7178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71788B"/>
                </a:solidFill>
                <a:latin typeface="+mj-lt"/>
              </a:rPr>
              <a:t>3</a:t>
            </a:r>
          </a:p>
        </p:txBody>
      </p: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9C8DFBCD-EBEF-9D7E-5520-081E82C279BA}"/>
              </a:ext>
            </a:extLst>
          </p:cNvPr>
          <p:cNvCxnSpPr>
            <a:stCxn id="123" idx="3"/>
            <a:endCxn id="116" idx="1"/>
          </p:cNvCxnSpPr>
          <p:nvPr/>
        </p:nvCxnSpPr>
        <p:spPr>
          <a:xfrm rot="16200000" flipH="1">
            <a:off x="676180" y="28130533"/>
            <a:ext cx="801220" cy="614269"/>
          </a:xfrm>
          <a:prstGeom prst="curvedConnector2">
            <a:avLst/>
          </a:prstGeom>
          <a:ln w="9525">
            <a:solidFill>
              <a:srgbClr val="7178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E91DA13E-8D73-B21E-02CA-28ADCCFDE1F4}"/>
              </a:ext>
            </a:extLst>
          </p:cNvPr>
          <p:cNvCxnSpPr>
            <a:cxnSpLocks/>
            <a:stCxn id="124" idx="3"/>
            <a:endCxn id="118" idx="1"/>
          </p:cNvCxnSpPr>
          <p:nvPr/>
        </p:nvCxnSpPr>
        <p:spPr>
          <a:xfrm rot="16200000" flipH="1">
            <a:off x="4299892" y="28181941"/>
            <a:ext cx="801220" cy="511453"/>
          </a:xfrm>
          <a:prstGeom prst="curvedConnector2">
            <a:avLst/>
          </a:prstGeom>
          <a:ln w="9525">
            <a:solidFill>
              <a:srgbClr val="7178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C068519-AFAE-8B32-89F6-A7CA3A8E35EA}"/>
              </a:ext>
            </a:extLst>
          </p:cNvPr>
          <p:cNvCxnSpPr>
            <a:cxnSpLocks/>
            <a:stCxn id="125" idx="3"/>
            <a:endCxn id="121" idx="1"/>
          </p:cNvCxnSpPr>
          <p:nvPr/>
        </p:nvCxnSpPr>
        <p:spPr>
          <a:xfrm rot="16200000" flipH="1">
            <a:off x="8098483" y="28131040"/>
            <a:ext cx="801220" cy="613255"/>
          </a:xfrm>
          <a:prstGeom prst="curvedConnector2">
            <a:avLst/>
          </a:prstGeom>
          <a:ln w="9525">
            <a:solidFill>
              <a:srgbClr val="7178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276AE6C5-00A2-5633-D378-B196AE3314C1}"/>
              </a:ext>
            </a:extLst>
          </p:cNvPr>
          <p:cNvSpPr/>
          <p:nvPr/>
        </p:nvSpPr>
        <p:spPr>
          <a:xfrm rot="10800000" flipV="1">
            <a:off x="-132" y="31135395"/>
            <a:ext cx="12192131" cy="6748127"/>
          </a:xfrm>
          <a:custGeom>
            <a:avLst/>
            <a:gdLst>
              <a:gd name="connsiteX0" fmla="*/ 0 w 12192131"/>
              <a:gd name="connsiteY0" fmla="*/ 9519251 h 9519251"/>
              <a:gd name="connsiteX1" fmla="*/ 0 w 12192131"/>
              <a:gd name="connsiteY1" fmla="*/ 8261522 h 9519251"/>
              <a:gd name="connsiteX2" fmla="*/ 0 w 12192131"/>
              <a:gd name="connsiteY2" fmla="*/ 7978305 h 9519251"/>
              <a:gd name="connsiteX3" fmla="*/ 0 w 12192131"/>
              <a:gd name="connsiteY3" fmla="*/ 1540946 h 9519251"/>
              <a:gd name="connsiteX4" fmla="*/ 0 w 12192131"/>
              <a:gd name="connsiteY4" fmla="*/ 577414 h 9519251"/>
              <a:gd name="connsiteX5" fmla="*/ 25927 w 12192131"/>
              <a:gd name="connsiteY5" fmla="*/ 581698 h 9519251"/>
              <a:gd name="connsiteX6" fmla="*/ 1270131 w 12192131"/>
              <a:gd name="connsiteY6" fmla="*/ 728146 h 9519251"/>
              <a:gd name="connsiteX7" fmla="*/ 3772031 w 12192131"/>
              <a:gd name="connsiteY7" fmla="*/ 829746 h 9519251"/>
              <a:gd name="connsiteX8" fmla="*/ 6820030 w 12192131"/>
              <a:gd name="connsiteY8" fmla="*/ 677346 h 9519251"/>
              <a:gd name="connsiteX9" fmla="*/ 9906130 w 12192131"/>
              <a:gd name="connsiteY9" fmla="*/ 258246 h 9519251"/>
              <a:gd name="connsiteX10" fmla="*/ 11582530 w 12192131"/>
              <a:gd name="connsiteY10" fmla="*/ 29646 h 9519251"/>
              <a:gd name="connsiteX11" fmla="*/ 11914218 w 12192131"/>
              <a:gd name="connsiteY11" fmla="*/ 7222 h 9519251"/>
              <a:gd name="connsiteX12" fmla="*/ 12192130 w 12192131"/>
              <a:gd name="connsiteY12" fmla="*/ 0 h 9519251"/>
              <a:gd name="connsiteX13" fmla="*/ 12192130 w 12192131"/>
              <a:gd name="connsiteY13" fmla="*/ 1540946 h 9519251"/>
              <a:gd name="connsiteX14" fmla="*/ 12192131 w 12192131"/>
              <a:gd name="connsiteY14" fmla="*/ 1540946 h 9519251"/>
              <a:gd name="connsiteX15" fmla="*/ 12192131 w 12192131"/>
              <a:gd name="connsiteY15" fmla="*/ 8261522 h 9519251"/>
              <a:gd name="connsiteX16" fmla="*/ 12192130 w 12192131"/>
              <a:gd name="connsiteY16" fmla="*/ 8261522 h 9519251"/>
              <a:gd name="connsiteX17" fmla="*/ 12192130 w 12192131"/>
              <a:gd name="connsiteY17" fmla="*/ 8941838 h 9519251"/>
              <a:gd name="connsiteX18" fmla="*/ 12166203 w 12192131"/>
              <a:gd name="connsiteY18" fmla="*/ 8937552 h 9519251"/>
              <a:gd name="connsiteX19" fmla="*/ 10921999 w 12192131"/>
              <a:gd name="connsiteY19" fmla="*/ 8791105 h 9519251"/>
              <a:gd name="connsiteX20" fmla="*/ 8420099 w 12192131"/>
              <a:gd name="connsiteY20" fmla="*/ 8689505 h 9519251"/>
              <a:gd name="connsiteX21" fmla="*/ 5372100 w 12192131"/>
              <a:gd name="connsiteY21" fmla="*/ 8841905 h 9519251"/>
              <a:gd name="connsiteX22" fmla="*/ 2286000 w 12192131"/>
              <a:gd name="connsiteY22" fmla="*/ 9261005 h 9519251"/>
              <a:gd name="connsiteX23" fmla="*/ 609600 w 12192131"/>
              <a:gd name="connsiteY23" fmla="*/ 9489605 h 9519251"/>
              <a:gd name="connsiteX24" fmla="*/ 277912 w 12192131"/>
              <a:gd name="connsiteY24" fmla="*/ 9512028 h 951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131" h="9519251">
                <a:moveTo>
                  <a:pt x="0" y="9519251"/>
                </a:moveTo>
                <a:lnTo>
                  <a:pt x="0" y="8261522"/>
                </a:lnTo>
                <a:lnTo>
                  <a:pt x="0" y="7978305"/>
                </a:lnTo>
                <a:lnTo>
                  <a:pt x="0" y="1540946"/>
                </a:lnTo>
                <a:lnTo>
                  <a:pt x="0" y="577414"/>
                </a:lnTo>
                <a:lnTo>
                  <a:pt x="25927" y="581698"/>
                </a:lnTo>
                <a:cubicBezTo>
                  <a:pt x="376368" y="637658"/>
                  <a:pt x="758955" y="690046"/>
                  <a:pt x="1270131" y="728146"/>
                </a:cubicBezTo>
                <a:cubicBezTo>
                  <a:pt x="1951698" y="778946"/>
                  <a:pt x="2847048" y="838214"/>
                  <a:pt x="3772031" y="829746"/>
                </a:cubicBezTo>
                <a:cubicBezTo>
                  <a:pt x="4697013" y="821278"/>
                  <a:pt x="5797681" y="772596"/>
                  <a:pt x="6820030" y="677346"/>
                </a:cubicBezTo>
                <a:cubicBezTo>
                  <a:pt x="7842380" y="582096"/>
                  <a:pt x="9906130" y="258246"/>
                  <a:pt x="9906130" y="258246"/>
                </a:cubicBezTo>
                <a:cubicBezTo>
                  <a:pt x="10699880" y="150296"/>
                  <a:pt x="11121097" y="71978"/>
                  <a:pt x="11582530" y="29646"/>
                </a:cubicBezTo>
                <a:cubicBezTo>
                  <a:pt x="11697888" y="19062"/>
                  <a:pt x="11808881" y="11918"/>
                  <a:pt x="11914218" y="7222"/>
                </a:cubicBezTo>
                <a:lnTo>
                  <a:pt x="12192130" y="0"/>
                </a:lnTo>
                <a:lnTo>
                  <a:pt x="12192130" y="1540946"/>
                </a:lnTo>
                <a:lnTo>
                  <a:pt x="12192131" y="1540946"/>
                </a:lnTo>
                <a:lnTo>
                  <a:pt x="12192131" y="8261522"/>
                </a:lnTo>
                <a:lnTo>
                  <a:pt x="12192130" y="8261522"/>
                </a:lnTo>
                <a:lnTo>
                  <a:pt x="12192130" y="8941838"/>
                </a:lnTo>
                <a:lnTo>
                  <a:pt x="12166203" y="8937552"/>
                </a:lnTo>
                <a:cubicBezTo>
                  <a:pt x="11815762" y="8881592"/>
                  <a:pt x="11433175" y="8829205"/>
                  <a:pt x="10921999" y="8791105"/>
                </a:cubicBezTo>
                <a:cubicBezTo>
                  <a:pt x="10240432" y="8740305"/>
                  <a:pt x="9345082" y="8681038"/>
                  <a:pt x="8420099" y="8689505"/>
                </a:cubicBezTo>
                <a:cubicBezTo>
                  <a:pt x="7495117" y="8697972"/>
                  <a:pt x="6394449" y="8746655"/>
                  <a:pt x="5372100" y="8841905"/>
                </a:cubicBezTo>
                <a:cubicBezTo>
                  <a:pt x="4349750" y="8937155"/>
                  <a:pt x="2286000" y="9261005"/>
                  <a:pt x="2286000" y="9261005"/>
                </a:cubicBezTo>
                <a:cubicBezTo>
                  <a:pt x="1492250" y="9368955"/>
                  <a:pt x="1071033" y="9447272"/>
                  <a:pt x="609600" y="9489605"/>
                </a:cubicBezTo>
                <a:cubicBezTo>
                  <a:pt x="494242" y="9500188"/>
                  <a:pt x="383249" y="9507332"/>
                  <a:pt x="277912" y="9512028"/>
                </a:cubicBezTo>
                <a:close/>
              </a:path>
            </a:pathLst>
          </a:custGeom>
          <a:solidFill>
            <a:srgbClr val="7178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E57C9E-065C-29CE-CC51-E937AD597BF5}"/>
              </a:ext>
            </a:extLst>
          </p:cNvPr>
          <p:cNvSpPr txBox="1"/>
          <p:nvPr/>
        </p:nvSpPr>
        <p:spPr>
          <a:xfrm>
            <a:off x="3314700" y="32333463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2E0D4"/>
                </a:solidFill>
                <a:latin typeface="+mj-lt"/>
              </a:rPr>
              <a:t>DELIVERY PROCESS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D394F532-51B3-B812-EF62-E7831542CA29}"/>
              </a:ext>
            </a:extLst>
          </p:cNvPr>
          <p:cNvSpPr/>
          <p:nvPr/>
        </p:nvSpPr>
        <p:spPr>
          <a:xfrm>
            <a:off x="1426168" y="33470145"/>
            <a:ext cx="9339664" cy="2225956"/>
          </a:xfrm>
          <a:prstGeom prst="roundRect">
            <a:avLst>
              <a:gd name="adj" fmla="val 6946"/>
            </a:avLst>
          </a:prstGeom>
          <a:solidFill>
            <a:srgbClr val="F2E0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C0B8470-9794-AC3D-20C6-939BEA3DE514}"/>
              </a:ext>
            </a:extLst>
          </p:cNvPr>
          <p:cNvSpPr txBox="1"/>
          <p:nvPr/>
        </p:nvSpPr>
        <p:spPr>
          <a:xfrm>
            <a:off x="3984108" y="34222768"/>
            <a:ext cx="61831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every leaf and bloom, I found a story of care and commitment Gardenway not only delivered exquisite plants but crafted an experience that spoke volumes about their passion for nature. My home has transformed into a haven of green, all thanks to this remarkable brand.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01059E5-93DB-8BFC-C9B9-4F91B2A16FA3}"/>
              </a:ext>
            </a:extLst>
          </p:cNvPr>
          <p:cNvSpPr txBox="1"/>
          <p:nvPr/>
        </p:nvSpPr>
        <p:spPr>
          <a:xfrm>
            <a:off x="3984108" y="33798836"/>
            <a:ext cx="2011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John Smith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FB7B988-6600-C141-B0CC-9CC9A9ABC92B}"/>
              </a:ext>
            </a:extLst>
          </p:cNvPr>
          <p:cNvGrpSpPr/>
          <p:nvPr/>
        </p:nvGrpSpPr>
        <p:grpSpPr>
          <a:xfrm>
            <a:off x="8664235" y="33864041"/>
            <a:ext cx="1348500" cy="269700"/>
            <a:chOff x="8713194" y="33731411"/>
            <a:chExt cx="1348500" cy="269700"/>
          </a:xfrm>
        </p:grpSpPr>
        <p:pic>
          <p:nvPicPr>
            <p:cNvPr id="153" name="Graphic 152">
              <a:extLst>
                <a:ext uri="{FF2B5EF4-FFF2-40B4-BE49-F238E27FC236}">
                  <a16:creationId xmlns:a16="http://schemas.microsoft.com/office/drawing/2014/main" id="{5061D2BA-5D7B-38A0-E50C-3FAE835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13194" y="33731411"/>
              <a:ext cx="269700" cy="269700"/>
            </a:xfrm>
            <a:prstGeom prst="rect">
              <a:avLst/>
            </a:prstGeom>
          </p:spPr>
        </p:pic>
        <p:pic>
          <p:nvPicPr>
            <p:cNvPr id="154" name="Graphic 153">
              <a:extLst>
                <a:ext uri="{FF2B5EF4-FFF2-40B4-BE49-F238E27FC236}">
                  <a16:creationId xmlns:a16="http://schemas.microsoft.com/office/drawing/2014/main" id="{3A47D98C-E6F7-A983-9214-C33F28BF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82894" y="33731411"/>
              <a:ext cx="269700" cy="269700"/>
            </a:xfrm>
            <a:prstGeom prst="rect">
              <a:avLst/>
            </a:prstGeom>
          </p:spPr>
        </p:pic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FBDF39E1-E736-BEAA-27BF-3DEBFE275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52594" y="33731411"/>
              <a:ext cx="269700" cy="269700"/>
            </a:xfrm>
            <a:prstGeom prst="rect">
              <a:avLst/>
            </a:prstGeom>
          </p:spPr>
        </p:pic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E5633248-3639-07CA-1A56-E8C5466C7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2294" y="33731411"/>
              <a:ext cx="269700" cy="269700"/>
            </a:xfrm>
            <a:prstGeom prst="rect">
              <a:avLst/>
            </a:prstGeom>
          </p:spPr>
        </p:pic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185DA2E4-739D-F8B5-3CE8-992C96803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791994" y="33731411"/>
              <a:ext cx="269700" cy="269700"/>
            </a:xfrm>
            <a:prstGeom prst="rect">
              <a:avLst/>
            </a:prstGeom>
          </p:spPr>
        </p:pic>
      </p:grpSp>
      <p:pic>
        <p:nvPicPr>
          <p:cNvPr id="162" name="Picture 161">
            <a:extLst>
              <a:ext uri="{FF2B5EF4-FFF2-40B4-BE49-F238E27FC236}">
                <a16:creationId xmlns:a16="http://schemas.microsoft.com/office/drawing/2014/main" id="{80F5133F-CF9E-C522-C632-6BE520785C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9241" y="33745599"/>
            <a:ext cx="1675048" cy="1675048"/>
          </a:xfrm>
          <a:prstGeom prst="rect">
            <a:avLst/>
          </a:prstGeom>
        </p:spPr>
      </p:pic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0554501B-12B6-4B97-877B-98503BB6EF0B}"/>
              </a:ext>
            </a:extLst>
          </p:cNvPr>
          <p:cNvSpPr/>
          <p:nvPr/>
        </p:nvSpPr>
        <p:spPr>
          <a:xfrm>
            <a:off x="11167828" y="33471157"/>
            <a:ext cx="9339664" cy="2225956"/>
          </a:xfrm>
          <a:prstGeom prst="roundRect">
            <a:avLst>
              <a:gd name="adj" fmla="val 6946"/>
            </a:avLst>
          </a:prstGeom>
          <a:solidFill>
            <a:srgbClr val="F2E0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B1F0D04-1585-D6D7-70F7-8CD482BFE565}"/>
              </a:ext>
            </a:extLst>
          </p:cNvPr>
          <p:cNvSpPr txBox="1"/>
          <p:nvPr/>
        </p:nvSpPr>
        <p:spPr>
          <a:xfrm>
            <a:off x="13725768" y="34222768"/>
            <a:ext cx="60286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Choosing Gardenway was like inviting a breath of fresh air into my life. The plants arrived with such grace and beauty, a true testament to the dedication behind each delivery. My gratitude for turning my space into a botanical paradise knows no bounds!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9021F1F-0DB8-CA2B-4AD7-AC4583C3163F}"/>
              </a:ext>
            </a:extLst>
          </p:cNvPr>
          <p:cNvSpPr txBox="1"/>
          <p:nvPr/>
        </p:nvSpPr>
        <p:spPr>
          <a:xfrm>
            <a:off x="13725768" y="33798836"/>
            <a:ext cx="2011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Paul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A056F8-744F-CC09-79D9-1178583344E1}"/>
              </a:ext>
            </a:extLst>
          </p:cNvPr>
          <p:cNvGrpSpPr/>
          <p:nvPr/>
        </p:nvGrpSpPr>
        <p:grpSpPr>
          <a:xfrm>
            <a:off x="18405895" y="33864041"/>
            <a:ext cx="1348500" cy="269700"/>
            <a:chOff x="8713194" y="33731411"/>
            <a:chExt cx="1348500" cy="269700"/>
          </a:xfrm>
        </p:grpSpPr>
        <p:pic>
          <p:nvPicPr>
            <p:cNvPr id="170" name="Graphic 169">
              <a:extLst>
                <a:ext uri="{FF2B5EF4-FFF2-40B4-BE49-F238E27FC236}">
                  <a16:creationId xmlns:a16="http://schemas.microsoft.com/office/drawing/2014/main" id="{5720FE84-D681-A2E1-639C-A135F03B4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13194" y="33731411"/>
              <a:ext cx="269700" cy="269700"/>
            </a:xfrm>
            <a:prstGeom prst="rect">
              <a:avLst/>
            </a:prstGeom>
          </p:spPr>
        </p:pic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D1F9FC7E-7657-B5E9-EE12-0C95E7FC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82894" y="33731411"/>
              <a:ext cx="269700" cy="269700"/>
            </a:xfrm>
            <a:prstGeom prst="rect">
              <a:avLst/>
            </a:prstGeom>
          </p:spPr>
        </p:pic>
        <p:pic>
          <p:nvPicPr>
            <p:cNvPr id="172" name="Graphic 171">
              <a:extLst>
                <a:ext uri="{FF2B5EF4-FFF2-40B4-BE49-F238E27FC236}">
                  <a16:creationId xmlns:a16="http://schemas.microsoft.com/office/drawing/2014/main" id="{42132D9B-2D0E-B3A8-B819-6C170582C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52594" y="33731411"/>
              <a:ext cx="269700" cy="269700"/>
            </a:xfrm>
            <a:prstGeom prst="rect">
              <a:avLst/>
            </a:prstGeom>
          </p:spPr>
        </p:pic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22C581E2-224C-6C11-7766-DAF09EB8D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2294" y="33731411"/>
              <a:ext cx="269700" cy="269700"/>
            </a:xfrm>
            <a:prstGeom prst="rect">
              <a:avLst/>
            </a:prstGeom>
          </p:spPr>
        </p:pic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48B6CF6C-0E26-9814-0A9E-DBF8A7FBF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791994" y="33731411"/>
              <a:ext cx="269700" cy="269700"/>
            </a:xfrm>
            <a:prstGeom prst="rect">
              <a:avLst/>
            </a:prstGeom>
          </p:spPr>
        </p:pic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4E46F5B5-7D60-1AC9-985A-1B43DDDBA83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11668092" y="33747459"/>
            <a:ext cx="1673352" cy="1673352"/>
          </a:xfrm>
          <a:prstGeom prst="ellipse">
            <a:avLst/>
          </a:prstGeom>
        </p:spPr>
      </p:pic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DC9CDA28-29F8-5682-040F-8DB60AFDC434}"/>
              </a:ext>
            </a:extLst>
          </p:cNvPr>
          <p:cNvSpPr/>
          <p:nvPr/>
        </p:nvSpPr>
        <p:spPr>
          <a:xfrm>
            <a:off x="-8315492" y="33470145"/>
            <a:ext cx="9339664" cy="2225956"/>
          </a:xfrm>
          <a:prstGeom prst="roundRect">
            <a:avLst>
              <a:gd name="adj" fmla="val 6946"/>
            </a:avLst>
          </a:prstGeom>
          <a:solidFill>
            <a:srgbClr val="F2E0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5A6E2FC-D6E1-0A8E-4F60-369E7F05DB9F}"/>
              </a:ext>
            </a:extLst>
          </p:cNvPr>
          <p:cNvSpPr txBox="1"/>
          <p:nvPr/>
        </p:nvSpPr>
        <p:spPr>
          <a:xfrm>
            <a:off x="-5757552" y="34222768"/>
            <a:ext cx="61831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a world where quality and service often blend, Gardenway stands out as a beacon of excellence. From order to doorstep, their commitment to perfection is unmatched. My heartfelt thanks for bringing the beauty of nature into my home with such finesse and care.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8DA349C-29BE-2C39-14F5-E3BFC2671FAA}"/>
              </a:ext>
            </a:extLst>
          </p:cNvPr>
          <p:cNvSpPr txBox="1"/>
          <p:nvPr/>
        </p:nvSpPr>
        <p:spPr>
          <a:xfrm>
            <a:off x="-5757552" y="33798836"/>
            <a:ext cx="2011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Clara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CB56F10-C243-4DEA-8C87-901A9FE6D752}"/>
              </a:ext>
            </a:extLst>
          </p:cNvPr>
          <p:cNvGrpSpPr/>
          <p:nvPr/>
        </p:nvGrpSpPr>
        <p:grpSpPr>
          <a:xfrm>
            <a:off x="-1077425" y="33864041"/>
            <a:ext cx="1348500" cy="269700"/>
            <a:chOff x="8713194" y="33731411"/>
            <a:chExt cx="1348500" cy="269700"/>
          </a:xfrm>
        </p:grpSpPr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E4227DF5-64BB-36AE-CD4B-C83AB1B07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13194" y="33731411"/>
              <a:ext cx="269700" cy="269700"/>
            </a:xfrm>
            <a:prstGeom prst="rect">
              <a:avLst/>
            </a:prstGeom>
          </p:spPr>
        </p:pic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FAF37C05-FE64-E77C-704B-E18E7C8D3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82894" y="33731411"/>
              <a:ext cx="269700" cy="269700"/>
            </a:xfrm>
            <a:prstGeom prst="rect">
              <a:avLst/>
            </a:prstGeom>
          </p:spPr>
        </p:pic>
        <p:pic>
          <p:nvPicPr>
            <p:cNvPr id="183" name="Graphic 182">
              <a:extLst>
                <a:ext uri="{FF2B5EF4-FFF2-40B4-BE49-F238E27FC236}">
                  <a16:creationId xmlns:a16="http://schemas.microsoft.com/office/drawing/2014/main" id="{4BD536CE-0CBF-2E09-11E9-0CEE5CF1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52594" y="33731411"/>
              <a:ext cx="269700" cy="269700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752F6A2A-A072-4680-2C20-395643CCD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2294" y="33731411"/>
              <a:ext cx="269700" cy="269700"/>
            </a:xfrm>
            <a:prstGeom prst="rect">
              <a:avLst/>
            </a:prstGeom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DEA6538F-5533-F65B-4CCC-AB5CD881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791994" y="33731411"/>
              <a:ext cx="269700" cy="269700"/>
            </a:xfrm>
            <a:prstGeom prst="rect">
              <a:avLst/>
            </a:prstGeom>
          </p:spPr>
        </p:pic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654E31EC-6C33-855F-A280-CAEE83AB1E4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8" b="14138"/>
          <a:stretch/>
        </p:blipFill>
        <p:spPr>
          <a:xfrm>
            <a:off x="-7822605" y="33746447"/>
            <a:ext cx="1673352" cy="1673352"/>
          </a:xfrm>
          <a:prstGeom prst="ellipse">
            <a:avLst/>
          </a:prstGeom>
        </p:spPr>
      </p:pic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1502618-A08A-0FAD-1F17-815708AF2359}"/>
              </a:ext>
            </a:extLst>
          </p:cNvPr>
          <p:cNvCxnSpPr>
            <a:cxnSpLocks/>
          </p:cNvCxnSpPr>
          <p:nvPr/>
        </p:nvCxnSpPr>
        <p:spPr>
          <a:xfrm>
            <a:off x="6207347" y="36489549"/>
            <a:ext cx="505391" cy="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713460E-0720-735B-1A43-F0E223B2C814}"/>
              </a:ext>
            </a:extLst>
          </p:cNvPr>
          <p:cNvCxnSpPr>
            <a:cxnSpLocks/>
          </p:cNvCxnSpPr>
          <p:nvPr/>
        </p:nvCxnSpPr>
        <p:spPr>
          <a:xfrm flipH="1">
            <a:off x="5479262" y="36489549"/>
            <a:ext cx="505391" cy="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75A8F531-2CF5-EDA5-C080-D1CD295ED85D}"/>
              </a:ext>
            </a:extLst>
          </p:cNvPr>
          <p:cNvSpPr txBox="1"/>
          <p:nvPr/>
        </p:nvSpPr>
        <p:spPr>
          <a:xfrm>
            <a:off x="682847" y="38890682"/>
            <a:ext cx="3761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1788B"/>
                </a:solidFill>
                <a:latin typeface="+mj-lt"/>
              </a:rPr>
              <a:t>CONTACT US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3D01F38-9BF8-1998-65FF-0CD3F580FDFC}"/>
              </a:ext>
            </a:extLst>
          </p:cNvPr>
          <p:cNvSpPr txBox="1"/>
          <p:nvPr/>
        </p:nvSpPr>
        <p:spPr>
          <a:xfrm>
            <a:off x="682847" y="39805378"/>
            <a:ext cx="268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1788B"/>
                </a:solidFill>
              </a:rPr>
              <a:t>Address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0B854BA-9B81-3273-9943-48C09214F890}"/>
              </a:ext>
            </a:extLst>
          </p:cNvPr>
          <p:cNvSpPr txBox="1"/>
          <p:nvPr/>
        </p:nvSpPr>
        <p:spPr>
          <a:xfrm>
            <a:off x="682847" y="40288311"/>
            <a:ext cx="33012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123 Evergreen Lane</a:t>
            </a:r>
          </a:p>
          <a:p>
            <a:r>
              <a:rPr lang="en-US" sz="1600" dirty="0"/>
              <a:t>Greenburg Meadows, Botanica</a:t>
            </a:r>
          </a:p>
          <a:p>
            <a:r>
              <a:rPr lang="en-US" sz="1600" dirty="0" err="1"/>
              <a:t>Floralandia</a:t>
            </a:r>
            <a:r>
              <a:rPr lang="en-US" sz="1600" dirty="0"/>
              <a:t>, FL 54321</a:t>
            </a:r>
          </a:p>
          <a:p>
            <a:r>
              <a:rPr lang="en-US" sz="1600" dirty="0"/>
              <a:t>United </a:t>
            </a:r>
            <a:r>
              <a:rPr lang="en-US" sz="1600" dirty="0" err="1"/>
              <a:t>Petaldom</a:t>
            </a:r>
            <a:endParaRPr lang="en-US" sz="1600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56C7056-81D6-93FC-94B6-D42424009FC1}"/>
              </a:ext>
            </a:extLst>
          </p:cNvPr>
          <p:cNvSpPr txBox="1"/>
          <p:nvPr/>
        </p:nvSpPr>
        <p:spPr>
          <a:xfrm>
            <a:off x="682847" y="41587263"/>
            <a:ext cx="268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1788B"/>
                </a:solidFill>
              </a:rPr>
              <a:t>Working Hours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19CE129-6145-BC9A-2AE6-640F56BF38B3}"/>
              </a:ext>
            </a:extLst>
          </p:cNvPr>
          <p:cNvSpPr txBox="1"/>
          <p:nvPr/>
        </p:nvSpPr>
        <p:spPr>
          <a:xfrm>
            <a:off x="682847" y="42070196"/>
            <a:ext cx="3301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 – Fri |  8 A.M – 9 P-M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54D3C6-7E47-4235-054D-ADA67A912CE6}"/>
              </a:ext>
            </a:extLst>
          </p:cNvPr>
          <p:cNvSpPr txBox="1"/>
          <p:nvPr/>
        </p:nvSpPr>
        <p:spPr>
          <a:xfrm>
            <a:off x="682847" y="42439528"/>
            <a:ext cx="3301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Sat – Sun |  1 P.M – 6 P-M</a:t>
            </a: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34B75E33-CB7C-13C4-97FC-3805DD4A905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77283" y="38799430"/>
            <a:ext cx="6667016" cy="4069904"/>
          </a:xfrm>
          <a:prstGeom prst="roundRect">
            <a:avLst>
              <a:gd name="adj" fmla="val 7306"/>
            </a:avLst>
          </a:prstGeom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2E4C0989-8E38-DE26-6E6C-EB994FC4577B}"/>
              </a:ext>
            </a:extLst>
          </p:cNvPr>
          <p:cNvSpPr/>
          <p:nvPr/>
        </p:nvSpPr>
        <p:spPr>
          <a:xfrm>
            <a:off x="0" y="43903374"/>
            <a:ext cx="12191999" cy="1840965"/>
          </a:xfrm>
          <a:prstGeom prst="rect">
            <a:avLst/>
          </a:prstGeom>
          <a:solidFill>
            <a:srgbClr val="CFC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703736C-E925-A1A5-690D-4B37818F0931}"/>
              </a:ext>
            </a:extLst>
          </p:cNvPr>
          <p:cNvSpPr txBox="1"/>
          <p:nvPr/>
        </p:nvSpPr>
        <p:spPr>
          <a:xfrm>
            <a:off x="1606752" y="45034563"/>
            <a:ext cx="15049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86191"/>
                </a:solidFill>
              </a:rPr>
              <a:t>About us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CD4E123-23D4-7739-1275-5E70435FFE30}"/>
              </a:ext>
            </a:extLst>
          </p:cNvPr>
          <p:cNvSpPr txBox="1"/>
          <p:nvPr/>
        </p:nvSpPr>
        <p:spPr>
          <a:xfrm>
            <a:off x="3475139" y="45034563"/>
            <a:ext cx="15049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86191"/>
                </a:solidFill>
              </a:rPr>
              <a:t>Catalog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994D757-0B8C-B407-EE26-83E11B821239}"/>
              </a:ext>
            </a:extLst>
          </p:cNvPr>
          <p:cNvSpPr txBox="1"/>
          <p:nvPr/>
        </p:nvSpPr>
        <p:spPr>
          <a:xfrm>
            <a:off x="5343526" y="45034563"/>
            <a:ext cx="15049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86191"/>
                </a:solidFill>
              </a:rPr>
              <a:t>Delivery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A64A8B7-11BC-D926-A044-5A62407372EE}"/>
              </a:ext>
            </a:extLst>
          </p:cNvPr>
          <p:cNvSpPr txBox="1"/>
          <p:nvPr/>
        </p:nvSpPr>
        <p:spPr>
          <a:xfrm>
            <a:off x="7211913" y="45034563"/>
            <a:ext cx="15049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86191"/>
                </a:solidFill>
              </a:rPr>
              <a:t>Reviews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82A88B0-5364-FF94-C3E2-FAC226D55B64}"/>
              </a:ext>
            </a:extLst>
          </p:cNvPr>
          <p:cNvSpPr txBox="1"/>
          <p:nvPr/>
        </p:nvSpPr>
        <p:spPr>
          <a:xfrm>
            <a:off x="9080299" y="45034563"/>
            <a:ext cx="15049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86191"/>
                </a:solidFill>
              </a:rPr>
              <a:t>Contacts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B4F074D-BB17-D3BA-4B94-2560A882A8EA}"/>
              </a:ext>
            </a:extLst>
          </p:cNvPr>
          <p:cNvSpPr txBox="1"/>
          <p:nvPr/>
        </p:nvSpPr>
        <p:spPr>
          <a:xfrm>
            <a:off x="4215036" y="44271096"/>
            <a:ext cx="376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1788B"/>
                </a:solidFill>
                <a:latin typeface="+mj-lt"/>
              </a:rPr>
              <a:t>GARDENWAY</a:t>
            </a:r>
          </a:p>
        </p:txBody>
      </p:sp>
    </p:spTree>
    <p:extLst>
      <p:ext uri="{BB962C8B-B14F-4D97-AF65-F5344CB8AC3E}">
        <p14:creationId xmlns:p14="http://schemas.microsoft.com/office/powerpoint/2010/main" val="11689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45">
      <a:majorFont>
        <a:latin typeface="newyork"/>
        <a:ea typeface=""/>
        <a:cs typeface=""/>
      </a:majorFont>
      <a:minorFont>
        <a:latin typeface="Darker Grotesqu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</TotalTime>
  <Words>537</Words>
  <Application>Microsoft Office PowerPoint</Application>
  <PresentationFormat>Custom</PresentationFormat>
  <Paragraphs>68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NewYork</vt:lpstr>
      <vt:lpstr>Darker Grotesque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bilal qureshi</dc:creator>
  <cp:lastModifiedBy>bilal qureshi</cp:lastModifiedBy>
  <cp:revision>5</cp:revision>
  <dcterms:created xsi:type="dcterms:W3CDTF">2023-11-30T20:51:18Z</dcterms:created>
  <dcterms:modified xsi:type="dcterms:W3CDTF">2023-11-30T21:24:15Z</dcterms:modified>
</cp:coreProperties>
</file>